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315" r:id="rId7"/>
    <p:sldId id="261" r:id="rId8"/>
    <p:sldId id="262" r:id="rId9"/>
    <p:sldId id="263" r:id="rId10"/>
    <p:sldId id="264" r:id="rId11"/>
    <p:sldId id="265" r:id="rId12"/>
    <p:sldId id="317" r:id="rId13"/>
    <p:sldId id="266" r:id="rId14"/>
    <p:sldId id="267" r:id="rId15"/>
    <p:sldId id="268" r:id="rId16"/>
    <p:sldId id="269" r:id="rId17"/>
    <p:sldId id="318" r:id="rId18"/>
    <p:sldId id="270" r:id="rId19"/>
    <p:sldId id="271" r:id="rId20"/>
    <p:sldId id="272" r:id="rId21"/>
    <p:sldId id="273" r:id="rId22"/>
    <p:sldId id="275" r:id="rId23"/>
    <p:sldId id="316" r:id="rId24"/>
    <p:sldId id="276" r:id="rId25"/>
    <p:sldId id="321" r:id="rId26"/>
    <p:sldId id="277" r:id="rId27"/>
    <p:sldId id="278" r:id="rId28"/>
    <p:sldId id="279" r:id="rId29"/>
    <p:sldId id="281" r:id="rId30"/>
    <p:sldId id="280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19" r:id="rId50"/>
    <p:sldId id="300" r:id="rId51"/>
    <p:sldId id="301" r:id="rId52"/>
    <p:sldId id="302" r:id="rId53"/>
    <p:sldId id="303" r:id="rId54"/>
    <p:sldId id="304" r:id="rId55"/>
    <p:sldId id="305" r:id="rId56"/>
    <p:sldId id="322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23" r:id="rId65"/>
    <p:sldId id="324" r:id="rId66"/>
    <p:sldId id="326" r:id="rId67"/>
    <p:sldId id="325" r:id="rId68"/>
    <p:sldId id="327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40" r:id="rId80"/>
    <p:sldId id="341" r:id="rId81"/>
    <p:sldId id="342" r:id="rId82"/>
    <p:sldId id="313" r:id="rId83"/>
    <p:sldId id="320" r:id="rId84"/>
    <p:sldId id="314" r:id="rId8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pikova Maria" initials="CM" lastIdx="1" clrIdx="0">
    <p:extLst>
      <p:ext uri="{19B8F6BF-5375-455C-9EA6-DF929625EA0E}">
        <p15:presenceInfo xmlns:p15="http://schemas.microsoft.com/office/powerpoint/2012/main" userId="S-1-5-21-1940030499-2157845448-3148068043-6047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7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219526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2.jpeg" descr="titul_0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401051" y="2286006"/>
            <a:ext cx="8424899" cy="3318567"/>
          </a:xfrm>
          <a:prstGeom prst="rect">
            <a:avLst/>
          </a:prstGeom>
        </p:spPr>
        <p:txBody>
          <a:bodyPr anchor="b"/>
          <a:lstStyle>
            <a:lvl1pPr algn="r">
              <a:defRPr sz="7200">
                <a:solidFill>
                  <a:srgbClr val="FFFFFF"/>
                </a:solidFill>
              </a:defRPr>
            </a:lvl1pPr>
          </a:lstStyle>
          <a:p>
            <a:r>
              <a:t>Текст заголовка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sz="quarter" idx="1"/>
          </p:nvPr>
        </p:nvSpPr>
        <p:spPr>
          <a:xfrm>
            <a:off x="6191689" y="6142306"/>
            <a:ext cx="2634261" cy="476626"/>
          </a:xfrm>
          <a:prstGeom prst="rect">
            <a:avLst/>
          </a:prstGeom>
        </p:spPr>
        <p:txBody>
          <a:bodyPr anchor="ctr"/>
          <a:lstStyle>
            <a:lvl1pPr algn="r">
              <a:lnSpc>
                <a:spcPct val="100000"/>
              </a:lnSpc>
              <a:defRPr>
                <a:solidFill>
                  <a:srgbClr val="C1010D"/>
                </a:solidFill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lvl1pPr>
            <a:lvl2pPr marL="702127" indent="-244927" algn="r">
              <a:lnSpc>
                <a:spcPct val="100000"/>
              </a:lnSpc>
              <a:buChar char="–"/>
              <a:defRPr>
                <a:solidFill>
                  <a:srgbClr val="C1010D"/>
                </a:solidFill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lvl2pPr>
            <a:lvl3pPr marL="1143000" indent="-228600" algn="r">
              <a:lnSpc>
                <a:spcPct val="100000"/>
              </a:lnSpc>
              <a:buChar char="•"/>
              <a:defRPr>
                <a:solidFill>
                  <a:srgbClr val="C1010D"/>
                </a:solidFill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lvl3pPr>
            <a:lvl4pPr marL="1645920" indent="-274319" algn="r">
              <a:lnSpc>
                <a:spcPct val="100000"/>
              </a:lnSpc>
              <a:buChar char="–"/>
              <a:defRPr>
                <a:solidFill>
                  <a:srgbClr val="C1010D"/>
                </a:solidFill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lvl4pPr>
            <a:lvl5pPr marL="2103120" indent="-274320" algn="r">
              <a:lnSpc>
                <a:spcPct val="100000"/>
              </a:lnSpc>
              <a:buChar char="»"/>
              <a:defRPr>
                <a:solidFill>
                  <a:srgbClr val="C1010D"/>
                </a:solidFill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7" name="Shape 17"/>
          <p:cNvSpPr>
            <a:spLocks noGrp="1"/>
          </p:cNvSpPr>
          <p:nvPr>
            <p:ph type="body" sz="quarter" idx="13"/>
          </p:nvPr>
        </p:nvSpPr>
        <p:spPr>
          <a:xfrm>
            <a:off x="6745933" y="1653719"/>
            <a:ext cx="2080014" cy="476625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xfrm>
            <a:off x="6289222" y="6221732"/>
            <a:ext cx="263979" cy="2692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люсы и минус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06" name="Shape 106"/>
          <p:cNvSpPr>
            <a:spLocks noGrp="1"/>
          </p:cNvSpPr>
          <p:nvPr>
            <p:ph type="body" sz="half" idx="1"/>
          </p:nvPr>
        </p:nvSpPr>
        <p:spPr>
          <a:xfrm>
            <a:off x="611460" y="1596531"/>
            <a:ext cx="3207518" cy="4533504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C0020D"/>
              </a:buClr>
              <a:buSzPct val="100000"/>
              <a:buFont typeface="Lucida Grande"/>
              <a:buChar char="+"/>
              <a:defRPr sz="2200">
                <a:latin typeface="+mn-lt"/>
                <a:ea typeface="+mn-ea"/>
                <a:cs typeface="+mn-cs"/>
                <a:sym typeface="Calibri"/>
              </a:defRPr>
            </a:lvl1pPr>
            <a:lvl2pPr marL="0" indent="0">
              <a:buClr>
                <a:srgbClr val="C0020D"/>
              </a:buClr>
              <a:buSzTx/>
              <a:buFont typeface="Lucida Grande"/>
              <a:buNone/>
              <a:defRPr sz="2200">
                <a:latin typeface="+mn-lt"/>
                <a:ea typeface="+mn-ea"/>
                <a:cs typeface="+mn-cs"/>
                <a:sym typeface="Calibri"/>
              </a:defRPr>
            </a:lvl2pPr>
            <a:lvl3pPr marL="0" indent="0">
              <a:buClr>
                <a:srgbClr val="C0020D"/>
              </a:buClr>
              <a:buSzTx/>
              <a:buFont typeface="Lucida Grande"/>
              <a:buNone/>
              <a:defRPr sz="2200">
                <a:latin typeface="+mn-lt"/>
                <a:ea typeface="+mn-ea"/>
                <a:cs typeface="+mn-cs"/>
                <a:sym typeface="Calibri"/>
              </a:defRPr>
            </a:lvl3pPr>
            <a:lvl4pPr marL="0" indent="0">
              <a:buClr>
                <a:srgbClr val="C0020D"/>
              </a:buClr>
              <a:buSzTx/>
              <a:buFont typeface="Lucida Grande"/>
              <a:buNone/>
              <a:defRPr sz="2200">
                <a:latin typeface="+mn-lt"/>
                <a:ea typeface="+mn-ea"/>
                <a:cs typeface="+mn-cs"/>
                <a:sym typeface="Calibri"/>
              </a:defRPr>
            </a:lvl4pPr>
            <a:lvl5pPr marL="0" indent="0">
              <a:buClr>
                <a:srgbClr val="C0020D"/>
              </a:buClr>
              <a:buSzTx/>
              <a:buFont typeface="Lucida Grande"/>
              <a:buNone/>
              <a:defRPr sz="2200">
                <a:latin typeface="+mn-lt"/>
                <a:ea typeface="+mn-ea"/>
                <a:cs typeface="+mn-cs"/>
                <a:sym typeface="Calibri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7" name="Shape 107"/>
          <p:cNvSpPr>
            <a:spLocks noGrp="1"/>
          </p:cNvSpPr>
          <p:nvPr>
            <p:ph type="body" sz="half" idx="13"/>
          </p:nvPr>
        </p:nvSpPr>
        <p:spPr>
          <a:xfrm>
            <a:off x="4931671" y="1596529"/>
            <a:ext cx="3207519" cy="453350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8" name="Shape 108"/>
          <p:cNvSpPr/>
          <p:nvPr/>
        </p:nvSpPr>
        <p:spPr>
          <a:xfrm flipH="1">
            <a:off x="4324117" y="1596571"/>
            <a:ext cx="1" cy="4533463"/>
          </a:xfrm>
          <a:prstGeom prst="line">
            <a:avLst/>
          </a:prstGeom>
          <a:ln w="19050">
            <a:solidFill>
              <a:srgbClr val="C0020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вертикальных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17" name="Shape 117"/>
          <p:cNvSpPr>
            <a:spLocks noGrp="1"/>
          </p:cNvSpPr>
          <p:nvPr>
            <p:ph type="body" sz="half" idx="1"/>
          </p:nvPr>
        </p:nvSpPr>
        <p:spPr>
          <a:xfrm>
            <a:off x="625975" y="1596958"/>
            <a:ext cx="3646174" cy="449904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</a:lvl1pPr>
            <a:lvl2pPr marL="0" indent="0">
              <a:lnSpc>
                <a:spcPct val="100000"/>
              </a:lnSpc>
              <a:buSzTx/>
              <a:buNone/>
            </a:lvl2pPr>
            <a:lvl3pPr marL="0" indent="0">
              <a:lnSpc>
                <a:spcPct val="100000"/>
              </a:lnSpc>
              <a:buSzTx/>
              <a:buNone/>
            </a:lvl3pPr>
            <a:lvl4pPr marL="0" indent="0">
              <a:lnSpc>
                <a:spcPct val="100000"/>
              </a:lnSpc>
              <a:buSzTx/>
              <a:buNone/>
            </a:lvl4pPr>
            <a:lvl5pPr marL="0" indent="0">
              <a:lnSpc>
                <a:spcPct val="100000"/>
              </a:lnSpc>
              <a:buSzTx/>
              <a:buNone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 rot="3544514">
            <a:off x="8537471" y="6349893"/>
            <a:ext cx="437059" cy="437059"/>
          </a:xfrm>
          <a:prstGeom prst="ellipse">
            <a:avLst/>
          </a:prstGeom>
          <a:solidFill>
            <a:srgbClr val="C1010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6" name="image1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8006591" y="209072"/>
            <a:ext cx="899281" cy="899280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Shape 1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омашнее зад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217352" y="445265"/>
            <a:ext cx="4099204" cy="523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 defTabSz="914377">
              <a:lnSpc>
                <a:spcPct val="90000"/>
              </a:lnSpc>
              <a:defRPr sz="2800" b="1">
                <a:solidFill>
                  <a:srgbClr val="C0020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Домашнее задание №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4131176" y="427622"/>
            <a:ext cx="1406025" cy="47662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900"/>
              </a:spcBef>
              <a:defRPr sz="4000" b="1">
                <a:solidFill>
                  <a:srgbClr val="C0020D"/>
                </a:solidFill>
              </a:defRPr>
            </a:lvl1pPr>
            <a:lvl2pPr marL="865414" indent="-408213">
              <a:lnSpc>
                <a:spcPct val="100000"/>
              </a:lnSpc>
              <a:spcBef>
                <a:spcPts val="900"/>
              </a:spcBef>
              <a:buChar char="–"/>
              <a:defRPr sz="4000" b="1">
                <a:solidFill>
                  <a:srgbClr val="C0020D"/>
                </a:solidFill>
              </a:defRPr>
            </a:lvl2pPr>
            <a:lvl3pPr marL="1295400" indent="-381000">
              <a:lnSpc>
                <a:spcPct val="100000"/>
              </a:lnSpc>
              <a:spcBef>
                <a:spcPts val="900"/>
              </a:spcBef>
              <a:buChar char="•"/>
              <a:defRPr sz="4000" b="1">
                <a:solidFill>
                  <a:srgbClr val="C0020D"/>
                </a:solidFill>
              </a:defRPr>
            </a:lvl3pPr>
            <a:lvl4pPr marL="1828800" indent="-457200">
              <a:lnSpc>
                <a:spcPct val="100000"/>
              </a:lnSpc>
              <a:spcBef>
                <a:spcPts val="900"/>
              </a:spcBef>
              <a:buChar char="–"/>
              <a:defRPr sz="4000" b="1">
                <a:solidFill>
                  <a:srgbClr val="C0020D"/>
                </a:solidFill>
              </a:defRPr>
            </a:lvl4pPr>
            <a:lvl5pPr marL="2286000" indent="-457200">
              <a:lnSpc>
                <a:spcPct val="100000"/>
              </a:lnSpc>
              <a:spcBef>
                <a:spcPts val="900"/>
              </a:spcBef>
              <a:buChar char="»"/>
              <a:defRPr sz="4000" b="1">
                <a:solidFill>
                  <a:srgbClr val="C0020D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6" name="Shape 136"/>
          <p:cNvSpPr>
            <a:spLocks noGrp="1"/>
          </p:cNvSpPr>
          <p:nvPr>
            <p:ph type="body" sz="half" idx="13"/>
          </p:nvPr>
        </p:nvSpPr>
        <p:spPr>
          <a:xfrm>
            <a:off x="611459" y="1582443"/>
            <a:ext cx="7527729" cy="3221789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611458" y="5001266"/>
            <a:ext cx="1857333" cy="459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solidFill>
                  <a:srgbClr val="C0020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Срок сдачи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4"/>
          </p:nvPr>
        </p:nvSpPr>
        <p:spPr>
          <a:xfrm>
            <a:off x="611457" y="5449049"/>
            <a:ext cx="3397796" cy="519355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Фина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age2.jpeg" descr="titul_0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0" y="4922749"/>
            <a:ext cx="9144000" cy="20362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C0020D"/>
                </a:solidFill>
              </a:defRPr>
            </a:pPr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1639484" y="5122769"/>
            <a:ext cx="5865034" cy="47662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600"/>
              </a:spcBef>
              <a:defRPr sz="2800">
                <a:solidFill>
                  <a:srgbClr val="262626"/>
                </a:solidFill>
                <a:latin typeface="HelveticaNeueCyr-Bold"/>
                <a:ea typeface="HelveticaNeueCyr-Bold"/>
                <a:cs typeface="HelveticaNeueCyr-Bold"/>
                <a:sym typeface="HelveticaNeueCyr-Bold"/>
              </a:defRPr>
            </a:lvl1pPr>
            <a:lvl2pPr marL="742950" indent="-285750" algn="ctr">
              <a:lnSpc>
                <a:spcPct val="100000"/>
              </a:lnSpc>
              <a:spcBef>
                <a:spcPts val="600"/>
              </a:spcBef>
              <a:buChar char="–"/>
              <a:defRPr sz="2800">
                <a:solidFill>
                  <a:srgbClr val="262626"/>
                </a:solidFill>
                <a:latin typeface="HelveticaNeueCyr-Bold"/>
                <a:ea typeface="HelveticaNeueCyr-Bold"/>
                <a:cs typeface="HelveticaNeueCyr-Bold"/>
                <a:sym typeface="HelveticaNeueCyr-Bold"/>
              </a:defRPr>
            </a:lvl2pPr>
            <a:lvl3pPr marL="1181100" indent="-266700" algn="ctr">
              <a:lnSpc>
                <a:spcPct val="100000"/>
              </a:lnSpc>
              <a:spcBef>
                <a:spcPts val="600"/>
              </a:spcBef>
              <a:buChar char="•"/>
              <a:defRPr sz="2800">
                <a:solidFill>
                  <a:srgbClr val="262626"/>
                </a:solidFill>
                <a:latin typeface="HelveticaNeueCyr-Bold"/>
                <a:ea typeface="HelveticaNeueCyr-Bold"/>
                <a:cs typeface="HelveticaNeueCyr-Bold"/>
                <a:sym typeface="HelveticaNeueCyr-Bold"/>
              </a:defRPr>
            </a:lvl3pPr>
            <a:lvl4pPr marL="1691638" indent="-320038" algn="ctr">
              <a:lnSpc>
                <a:spcPct val="100000"/>
              </a:lnSpc>
              <a:spcBef>
                <a:spcPts val="600"/>
              </a:spcBef>
              <a:buChar char="–"/>
              <a:defRPr sz="2800">
                <a:solidFill>
                  <a:srgbClr val="262626"/>
                </a:solidFill>
                <a:latin typeface="HelveticaNeueCyr-Bold"/>
                <a:ea typeface="HelveticaNeueCyr-Bold"/>
                <a:cs typeface="HelveticaNeueCyr-Bold"/>
                <a:sym typeface="HelveticaNeueCyr-Bold"/>
              </a:defRPr>
            </a:lvl4pPr>
            <a:lvl5pPr marL="2148838" indent="-320038" algn="ctr">
              <a:lnSpc>
                <a:spcPct val="100000"/>
              </a:lnSpc>
              <a:spcBef>
                <a:spcPts val="600"/>
              </a:spcBef>
              <a:buChar char="»"/>
              <a:defRPr sz="2800">
                <a:solidFill>
                  <a:srgbClr val="262626"/>
                </a:solidFill>
                <a:latin typeface="HelveticaNeueCyr-Bold"/>
                <a:ea typeface="HelveticaNeueCyr-Bold"/>
                <a:cs typeface="HelveticaNeueCyr-Bold"/>
                <a:sym typeface="HelveticaNeueCyr-Bold"/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3"/>
          </p:nvPr>
        </p:nvSpPr>
        <p:spPr>
          <a:xfrm>
            <a:off x="1639483" y="5740358"/>
            <a:ext cx="5865037" cy="992017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2298456" y="2598372"/>
            <a:ext cx="6654004" cy="1920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Спасибо за</a:t>
            </a:r>
          </a:p>
          <a:p>
            <a:pPr algn="r">
              <a:defRPr sz="6000" b="1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внимание!</a:t>
            </a:r>
          </a:p>
        </p:txBody>
      </p:sp>
      <p:sp>
        <p:nvSpPr>
          <p:cNvPr id="151" name="Shape 151"/>
          <p:cNvSpPr>
            <a:spLocks noGrp="1"/>
          </p:cNvSpPr>
          <p:nvPr>
            <p:ph type="sldNum" sz="quarter" idx="2"/>
          </p:nvPr>
        </p:nvSpPr>
        <p:spPr>
          <a:xfrm>
            <a:off x="6289222" y="6221732"/>
            <a:ext cx="263979" cy="269237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амятка к шаблон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159" name="Shape 159"/>
          <p:cNvSpPr/>
          <p:nvPr/>
        </p:nvSpPr>
        <p:spPr>
          <a:xfrm>
            <a:off x="625972" y="1593014"/>
            <a:ext cx="3350942" cy="574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latin typeface="+mj-lt"/>
                <a:ea typeface="+mj-ea"/>
                <a:cs typeface="+mj-cs"/>
                <a:sym typeface="Helvetica"/>
              </a:defRPr>
            </a:pPr>
            <a:r>
              <a:t>В вашем распоряжении </a:t>
            </a:r>
          </a:p>
          <a:p>
            <a:pPr>
              <a:defRPr sz="1600" b="1">
                <a:latin typeface="+mj-lt"/>
                <a:ea typeface="+mj-ea"/>
                <a:cs typeface="+mj-cs"/>
                <a:sym typeface="Helvetica"/>
              </a:defRPr>
            </a:pPr>
            <a:r>
              <a:t>есть следующие слайды:</a:t>
            </a:r>
          </a:p>
        </p:txBody>
      </p:sp>
      <p:sp>
        <p:nvSpPr>
          <p:cNvPr id="160" name="Shape 160"/>
          <p:cNvSpPr/>
          <p:nvPr/>
        </p:nvSpPr>
        <p:spPr>
          <a:xfrm>
            <a:off x="656772" y="2297115"/>
            <a:ext cx="4321627" cy="3901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Титульный слайд</a:t>
            </a:r>
          </a:p>
          <a:p>
            <a:pPr marL="342889" indent="-342889" defTabSz="914377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Заголовок и текст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Содержание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Терминология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Цитата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Заголовок, подзаголовок и текст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Заголовок и картинка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Заголовок, текст и картинка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Код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Плюсы и минусы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Два вертикальных объекта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Только заголовок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Пустой слайд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Домашнее задание</a:t>
            </a:r>
          </a:p>
          <a:p>
            <a:pPr marL="342889" indent="-342889">
              <a:buSzPct val="100000"/>
              <a:buAutoNum type="arabicPeriod"/>
              <a:defRPr sz="1700">
                <a:latin typeface="+mj-lt"/>
                <a:ea typeface="+mj-ea"/>
                <a:cs typeface="+mj-cs"/>
                <a:sym typeface="Helvetica"/>
              </a:defRPr>
            </a:pPr>
            <a:r>
              <a:t>Контакты</a:t>
            </a:r>
          </a:p>
        </p:txBody>
      </p:sp>
      <p:sp>
        <p:nvSpPr>
          <p:cNvPr id="161" name="Shape 161"/>
          <p:cNvSpPr/>
          <p:nvPr/>
        </p:nvSpPr>
        <p:spPr>
          <a:xfrm flipH="1">
            <a:off x="4721809" y="1638553"/>
            <a:ext cx="1" cy="4796081"/>
          </a:xfrm>
          <a:prstGeom prst="line">
            <a:avLst/>
          </a:prstGeom>
          <a:ln w="19050">
            <a:solidFill>
              <a:srgbClr val="C0020D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867097" y="1593014"/>
            <a:ext cx="3510144" cy="8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600" b="1">
                <a:latin typeface="+mj-lt"/>
                <a:ea typeface="+mj-ea"/>
                <a:cs typeface="+mj-cs"/>
                <a:sym typeface="Helvetica"/>
              </a:defRPr>
            </a:pPr>
            <a:r>
              <a:t>Для акцентов в коде и тексте </a:t>
            </a:r>
            <a:br/>
            <a:r>
              <a:t>на слайдах в настройках цвета </a:t>
            </a:r>
            <a:br/>
            <a:r>
              <a:t>у вас есть готовая палитра:</a:t>
            </a:r>
          </a:p>
        </p:txBody>
      </p:sp>
      <p:grpSp>
        <p:nvGrpSpPr>
          <p:cNvPr id="169" name="Group 169"/>
          <p:cNvGrpSpPr/>
          <p:nvPr/>
        </p:nvGrpSpPr>
        <p:grpSpPr>
          <a:xfrm>
            <a:off x="4978397" y="2598054"/>
            <a:ext cx="3377419" cy="420918"/>
            <a:chOff x="0" y="0"/>
            <a:chExt cx="3377418" cy="420916"/>
          </a:xfrm>
        </p:grpSpPr>
        <p:sp>
          <p:nvSpPr>
            <p:cNvPr id="163" name="Shape 163"/>
            <p:cNvSpPr/>
            <p:nvPr/>
          </p:nvSpPr>
          <p:spPr>
            <a:xfrm>
              <a:off x="-1" y="-1"/>
              <a:ext cx="420917" cy="420918"/>
            </a:xfrm>
            <a:prstGeom prst="rect">
              <a:avLst/>
            </a:prstGeom>
            <a:solidFill>
              <a:srgbClr val="C0020D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591601" y="-1"/>
              <a:ext cx="420917" cy="420918"/>
            </a:xfrm>
            <a:prstGeom prst="rect">
              <a:avLst/>
            </a:prstGeom>
            <a:solidFill>
              <a:srgbClr val="31859C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1183202" y="-1"/>
              <a:ext cx="420917" cy="420918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6" name="Shape 166"/>
            <p:cNvSpPr/>
            <p:nvPr/>
          </p:nvSpPr>
          <p:spPr>
            <a:xfrm>
              <a:off x="1774803" y="-1"/>
              <a:ext cx="420917" cy="420918"/>
            </a:xfrm>
            <a:prstGeom prst="rect">
              <a:avLst/>
            </a:prstGeom>
            <a:solidFill>
              <a:srgbClr val="17375E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2364900" y="-1"/>
              <a:ext cx="420917" cy="420918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2956501" y="-1"/>
              <a:ext cx="420917" cy="420918"/>
            </a:xfrm>
            <a:prstGeom prst="rect">
              <a:avLst/>
            </a:prstGeom>
            <a:solidFill>
              <a:srgbClr val="E46C0A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70" name="Shape 170"/>
          <p:cNvSpPr/>
          <p:nvPr/>
        </p:nvSpPr>
        <p:spPr>
          <a:xfrm>
            <a:off x="4867097" y="3300262"/>
            <a:ext cx="3703152" cy="81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600" b="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Используйте готовый набор иконок и элементов для создания ориентиров на слайде:</a:t>
            </a:r>
          </a:p>
        </p:txBody>
      </p:sp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611460" y="1582444"/>
            <a:ext cx="7527729" cy="4600643"/>
          </a:xfrm>
          <a:prstGeom prst="rect">
            <a:avLst/>
          </a:prstGeom>
        </p:spPr>
        <p:txBody>
          <a:bodyPr/>
          <a:lstStyle>
            <a:lvl1pPr marL="457189" indent="-457189">
              <a:buSzPct val="100000"/>
              <a:buAutoNum type="arabicPeriod"/>
              <a:defRPr sz="2100"/>
            </a:lvl1pPr>
            <a:lvl2pPr marL="755631" indent="-400039">
              <a:buAutoNum type="arabicPeriod"/>
              <a:defRPr sz="2100"/>
            </a:lvl2pPr>
            <a:lvl3pPr marL="1173926" indent="-450043">
              <a:buAutoNum type="arabicPeriod"/>
              <a:defRPr sz="2100"/>
            </a:lvl3pPr>
            <a:lvl4pPr marL="1529517" indent="-450042">
              <a:buAutoNum type="arabicPeriod"/>
              <a:defRPr sz="2100"/>
            </a:lvl4pPr>
            <a:lvl5pPr marL="1885107" indent="-450044">
              <a:buAutoNum type="arabicPeriod"/>
              <a:defRPr sz="21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ерминолог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457189" indent="-457189">
              <a:buSzPct val="100000"/>
              <a:buFont typeface="Wingdings"/>
              <a:buChar char="▪"/>
              <a:defRPr sz="2100"/>
            </a:lvl1pPr>
            <a:lvl2pPr marL="755631" indent="-400039">
              <a:buFont typeface="Wingdings"/>
              <a:buAutoNum type="arabicPeriod"/>
              <a:defRPr sz="2100"/>
            </a:lvl2pPr>
            <a:lvl3pPr marL="1173926" indent="-450043">
              <a:buFont typeface="Wingdings"/>
              <a:buAutoNum type="arabicPeriod"/>
              <a:defRPr sz="2100"/>
            </a:lvl3pPr>
            <a:lvl4pPr marL="1529517" indent="-450042">
              <a:buFont typeface="Wingdings"/>
              <a:buAutoNum type="arabicPeriod"/>
              <a:defRPr sz="2100"/>
            </a:lvl4pPr>
            <a:lvl5pPr marL="1885107" indent="-450044">
              <a:buFont typeface="Wingdings"/>
              <a:buAutoNum type="arabicPeriod"/>
              <a:defRPr sz="21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 rot="3544514">
            <a:off x="8537471" y="6349893"/>
            <a:ext cx="437059" cy="437059"/>
          </a:xfrm>
          <a:prstGeom prst="ellipse">
            <a:avLst/>
          </a:prstGeom>
          <a:solidFill>
            <a:srgbClr val="C1010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3" name="image1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7741508" y="236938"/>
            <a:ext cx="1164365" cy="1164362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122956" y="310013"/>
            <a:ext cx="1710765" cy="533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4400">
                <a:solidFill>
                  <a:srgbClr val="C0020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“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sz="half" idx="1"/>
          </p:nvPr>
        </p:nvSpPr>
        <p:spPr>
          <a:xfrm>
            <a:off x="1587540" y="2198644"/>
            <a:ext cx="7024690" cy="194469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defRPr sz="2800" b="1">
                <a:solidFill>
                  <a:srgbClr val="C0020D"/>
                </a:solidFill>
              </a:defRPr>
            </a:lvl1pPr>
            <a:lvl2pPr marL="0" indent="0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C0020D"/>
                </a:solidFill>
              </a:defRPr>
            </a:lvl2pPr>
            <a:lvl3pPr marL="0" indent="0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C0020D"/>
                </a:solidFill>
              </a:defRPr>
            </a:lvl3pPr>
            <a:lvl4pPr marL="0" indent="0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C0020D"/>
                </a:solidFill>
              </a:defRPr>
            </a:lvl4pPr>
            <a:lvl5pPr marL="0" indent="0">
              <a:lnSpc>
                <a:spcPct val="100000"/>
              </a:lnSpc>
              <a:spcBef>
                <a:spcPts val="600"/>
              </a:spcBef>
              <a:buSzTx/>
              <a:buNone/>
              <a:defRPr sz="2800" b="1">
                <a:solidFill>
                  <a:srgbClr val="C0020D"/>
                </a:solidFill>
              </a:defRPr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3"/>
          </p:nvPr>
        </p:nvSpPr>
        <p:spPr>
          <a:xfrm>
            <a:off x="3331195" y="4647767"/>
            <a:ext cx="4978858" cy="62159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од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/>
          </p:nvPr>
        </p:nvSpPr>
        <p:spPr>
          <a:xfrm>
            <a:off x="611460" y="2543455"/>
            <a:ext cx="7527729" cy="3610601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sz="quarter" idx="13"/>
          </p:nvPr>
        </p:nvSpPr>
        <p:spPr>
          <a:xfrm>
            <a:off x="611459" y="1582017"/>
            <a:ext cx="7527729" cy="78690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75" name="Shape 75"/>
          <p:cNvSpPr>
            <a:spLocks noGrp="1"/>
          </p:cNvSpPr>
          <p:nvPr>
            <p:ph type="pic" idx="13"/>
          </p:nvPr>
        </p:nvSpPr>
        <p:spPr>
          <a:xfrm>
            <a:off x="647700" y="1790706"/>
            <a:ext cx="7791450" cy="43624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текст и картин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84" name="Shape 84"/>
          <p:cNvSpPr>
            <a:spLocks noGrp="1"/>
          </p:cNvSpPr>
          <p:nvPr>
            <p:ph type="pic" sz="half" idx="13"/>
          </p:nvPr>
        </p:nvSpPr>
        <p:spPr>
          <a:xfrm>
            <a:off x="4862076" y="1790706"/>
            <a:ext cx="3447975" cy="436245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body" sz="half" idx="1"/>
          </p:nvPr>
        </p:nvSpPr>
        <p:spPr>
          <a:xfrm>
            <a:off x="647698" y="1808263"/>
            <a:ext cx="4047960" cy="4344888"/>
          </a:xfrm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Ко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647699" y="2267099"/>
            <a:ext cx="7662351" cy="3955914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sz="quarter" idx="1"/>
          </p:nvPr>
        </p:nvSpPr>
        <p:spPr>
          <a:xfrm>
            <a:off x="647698" y="1474441"/>
            <a:ext cx="7662352" cy="611419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400"/>
              </a:spcBef>
              <a:defRPr sz="1700" b="1"/>
            </a:lvl1pPr>
            <a:lvl2pPr marL="506716" indent="-151125">
              <a:spcBef>
                <a:spcPts val="400"/>
              </a:spcBef>
              <a:defRPr sz="1700" b="1"/>
            </a:lvl2pPr>
            <a:lvl3pPr marL="891797" indent="-167916">
              <a:spcBef>
                <a:spcPts val="400"/>
              </a:spcBef>
              <a:defRPr sz="1700" b="1"/>
            </a:lvl3pPr>
            <a:lvl4pPr marL="1268381" indent="-188906">
              <a:spcBef>
                <a:spcPts val="400"/>
              </a:spcBef>
              <a:defRPr sz="1700" b="1"/>
            </a:lvl4pPr>
            <a:lvl5pPr marL="1623971" indent="-188908">
              <a:spcBef>
                <a:spcPts val="400"/>
              </a:spcBef>
              <a:defRPr sz="17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3"/>
          </p:nvPr>
        </p:nvSpPr>
        <p:spPr>
          <a:xfrm>
            <a:off x="895039" y="2409369"/>
            <a:ext cx="7261991" cy="368663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059542" y="215945"/>
            <a:ext cx="6747331" cy="95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2800">
                <a:solidFill>
                  <a:srgbClr val="C0020D"/>
                </a:solidFill>
                <a:latin typeface="HelveticaNeueCyr-Bold"/>
                <a:ea typeface="HelveticaNeueCyr-Bold"/>
                <a:cs typeface="HelveticaNeueCyr-Bold"/>
                <a:sym typeface="HelveticaNeueCyr-Bold"/>
              </a:defRPr>
            </a:pPr>
            <a:r>
              <a:t>Для чего нужен код/формула?</a:t>
            </a:r>
            <a:br/>
            <a:r>
              <a:t>Укажите назначение</a:t>
            </a:r>
          </a:p>
        </p:txBody>
      </p:sp>
      <p:pic>
        <p:nvPicPr>
          <p:cNvPr id="97" name="image3.png" descr="Untitled-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314" y="374922"/>
            <a:ext cx="691857" cy="632722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hape 9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rot="3544514">
            <a:off x="8537471" y="6349893"/>
            <a:ext cx="437059" cy="437059"/>
          </a:xfrm>
          <a:prstGeom prst="ellipse">
            <a:avLst/>
          </a:prstGeom>
          <a:solidFill>
            <a:srgbClr val="C1010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-53472" y="1243264"/>
            <a:ext cx="8234947" cy="187161"/>
          </a:xfrm>
          <a:prstGeom prst="rect">
            <a:avLst/>
          </a:prstGeom>
          <a:solidFill>
            <a:srgbClr val="C1010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image1.png" descr="logo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 flipH="1">
            <a:off x="8153420" y="859841"/>
            <a:ext cx="899281" cy="89927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9" cy="868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611460" y="1582444"/>
            <a:ext cx="7527729" cy="4600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" name="Shape 7"/>
          <p:cNvSpPr>
            <a:spLocks noGrp="1"/>
          </p:cNvSpPr>
          <p:nvPr>
            <p:ph type="sldNum" sz="quarter" idx="2"/>
          </p:nvPr>
        </p:nvSpPr>
        <p:spPr>
          <a:xfrm>
            <a:off x="8604156" y="6413923"/>
            <a:ext cx="301905" cy="3073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1400">
                <a:solidFill>
                  <a:srgbClr val="FFFFFF"/>
                </a:solidFill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C1010D"/>
          </a:solidFill>
          <a:uFillTx/>
          <a:latin typeface="HelveticaNeueCyr-Bold"/>
          <a:ea typeface="HelveticaNeueCyr-Bold"/>
          <a:cs typeface="HelveticaNeueCyr-Bold"/>
          <a:sym typeface="HelveticaNeueCyr-Bold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C1010D"/>
          </a:solidFill>
          <a:uFillTx/>
          <a:latin typeface="HelveticaNeueCyr-Bold"/>
          <a:ea typeface="HelveticaNeueCyr-Bold"/>
          <a:cs typeface="HelveticaNeueCyr-Bold"/>
          <a:sym typeface="HelveticaNeueCyr-Bold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C1010D"/>
          </a:solidFill>
          <a:uFillTx/>
          <a:latin typeface="HelveticaNeueCyr-Bold"/>
          <a:ea typeface="HelveticaNeueCyr-Bold"/>
          <a:cs typeface="HelveticaNeueCyr-Bold"/>
          <a:sym typeface="HelveticaNeueCyr-Bold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C1010D"/>
          </a:solidFill>
          <a:uFillTx/>
          <a:latin typeface="HelveticaNeueCyr-Bold"/>
          <a:ea typeface="HelveticaNeueCyr-Bold"/>
          <a:cs typeface="HelveticaNeueCyr-Bold"/>
          <a:sym typeface="HelveticaNeueCyr-Bold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C1010D"/>
          </a:solidFill>
          <a:uFillTx/>
          <a:latin typeface="HelveticaNeueCyr-Bold"/>
          <a:ea typeface="HelveticaNeueCyr-Bold"/>
          <a:cs typeface="HelveticaNeueCyr-Bold"/>
          <a:sym typeface="HelveticaNeueCyr-Bold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C1010D"/>
          </a:solidFill>
          <a:uFillTx/>
          <a:latin typeface="HelveticaNeueCyr-Bold"/>
          <a:ea typeface="HelveticaNeueCyr-Bold"/>
          <a:cs typeface="HelveticaNeueCyr-Bold"/>
          <a:sym typeface="HelveticaNeueCyr-Bold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C1010D"/>
          </a:solidFill>
          <a:uFillTx/>
          <a:latin typeface="HelveticaNeueCyr-Bold"/>
          <a:ea typeface="HelveticaNeueCyr-Bold"/>
          <a:cs typeface="HelveticaNeueCyr-Bold"/>
          <a:sym typeface="HelveticaNeueCyr-Bold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C1010D"/>
          </a:solidFill>
          <a:uFillTx/>
          <a:latin typeface="HelveticaNeueCyr-Bold"/>
          <a:ea typeface="HelveticaNeueCyr-Bold"/>
          <a:cs typeface="HelveticaNeueCyr-Bold"/>
          <a:sym typeface="HelveticaNeueCyr-Bold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ln>
            <a:noFill/>
          </a:ln>
          <a:solidFill>
            <a:srgbClr val="C1010D"/>
          </a:solidFill>
          <a:uFillTx/>
          <a:latin typeface="HelveticaNeueCyr-Bold"/>
          <a:ea typeface="HelveticaNeueCyr-Bold"/>
          <a:cs typeface="HelveticaNeueCyr-Bold"/>
          <a:sym typeface="HelveticaNeueCyr-Bold"/>
        </a:defRPr>
      </a:lvl9pPr>
    </p:titleStyle>
    <p:bodyStyle>
      <a:lvl1pPr marL="0" marR="0" indent="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1pPr>
      <a:lvl2pPr marL="549549" marR="0" indent="-193958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Tx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2pPr>
      <a:lvl3pPr marL="960942" marR="0" indent="-237061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Tx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3pPr>
      <a:lvl4pPr marL="1316533" marR="0" indent="-237061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Tx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4pPr>
      <a:lvl5pPr marL="1672125" marR="0" indent="-237061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Tx/>
        <a:buChar char="▪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5pPr>
      <a:lvl6pPr marL="2560320" marR="0" indent="-27432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6pPr>
      <a:lvl7pPr marL="3017520" marR="0" indent="-27432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7pPr>
      <a:lvl8pPr marL="3474720" marR="0" indent="-27432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8pPr>
      <a:lvl9pPr marL="3931920" marR="0" indent="-274320" algn="l" defTabSz="457200" rtl="0" latinLnBrk="0">
        <a:lnSpc>
          <a:spcPct val="9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NeueCyr-Roman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NeueCyr-Roman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NeueCyr-Roman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NeueCyr-Roman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NeueCyr-Roman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NeueCyr-Roman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NeueCyr-Roman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NeueCyr-Roman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NeueCyr-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mail.ru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181" name="Shape 181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Регистрация</a:t>
            </a:r>
            <a:r>
              <a:rPr dirty="0"/>
              <a:t>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Имя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 smtClean="0"/>
              <a:t>Фамилия</a:t>
            </a:r>
            <a:endParaRPr lang="ru-RU" dirty="0" smtClean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Дата Рождения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Пол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Логин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Пароль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Принятие</a:t>
            </a:r>
            <a:r>
              <a:rPr dirty="0"/>
              <a:t> </a:t>
            </a:r>
            <a:r>
              <a:rPr dirty="0" err="1"/>
              <a:t>лицензионного</a:t>
            </a:r>
            <a:r>
              <a:rPr dirty="0"/>
              <a:t> </a:t>
            </a:r>
            <a:r>
              <a:rPr dirty="0" err="1"/>
              <a:t>соглашения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13" name="Shape 213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Регистрация: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Принятия условия лицензионного соглашения (принято/не принято)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17" name="Shape 217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18" name="Shape 218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Выбираем позитивные тесты: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Имя: УКАЗАНО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4294967295"/>
          </p:nvPr>
        </p:nvSpPr>
        <p:spPr>
          <a:xfrm>
            <a:off x="8610711" y="6413922"/>
            <a:ext cx="288796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Выбираем</a:t>
            </a:r>
            <a:r>
              <a:rPr dirty="0"/>
              <a:t> </a:t>
            </a:r>
            <a:r>
              <a:rPr dirty="0" err="1"/>
              <a:t>позитивные</a:t>
            </a:r>
            <a:r>
              <a:rPr dirty="0"/>
              <a:t> </a:t>
            </a:r>
            <a:r>
              <a:rPr dirty="0" err="1"/>
              <a:t>тесты</a:t>
            </a:r>
            <a:r>
              <a:rPr dirty="0"/>
              <a:t>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Имя</a:t>
            </a:r>
            <a:r>
              <a:rPr dirty="0"/>
              <a:t>: УКАЗАНО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Фамилия</a:t>
            </a:r>
            <a:r>
              <a:rPr dirty="0"/>
              <a:t>: </a:t>
            </a:r>
            <a:r>
              <a:rPr dirty="0" smtClean="0"/>
              <a:t>УКАЗАН</a:t>
            </a:r>
            <a:r>
              <a:rPr lang="ru-RU" dirty="0" smtClean="0"/>
              <a:t>А</a:t>
            </a:r>
          </a:p>
        </p:txBody>
      </p:sp>
    </p:spTree>
    <p:extLst>
      <p:ext uri="{BB962C8B-B14F-4D97-AF65-F5344CB8AC3E}">
        <p14:creationId xmlns:p14="http://schemas.microsoft.com/office/powerpoint/2010/main" val="25397598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21" name="Shape 221"/>
          <p:cNvSpPr>
            <a:spLocks noGrp="1"/>
          </p:cNvSpPr>
          <p:nvPr>
            <p:ph type="sldNum" sz="quarter" idx="4294967295"/>
          </p:nvPr>
        </p:nvSpPr>
        <p:spPr>
          <a:xfrm>
            <a:off x="8610711" y="6413922"/>
            <a:ext cx="288796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22" name="Shape 222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Выбираем</a:t>
            </a:r>
            <a:r>
              <a:rPr dirty="0"/>
              <a:t> </a:t>
            </a:r>
            <a:r>
              <a:rPr dirty="0" err="1"/>
              <a:t>позитивные</a:t>
            </a:r>
            <a:r>
              <a:rPr dirty="0"/>
              <a:t> </a:t>
            </a:r>
            <a:r>
              <a:rPr dirty="0" err="1"/>
              <a:t>тесты</a:t>
            </a:r>
            <a:r>
              <a:rPr dirty="0"/>
              <a:t>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Имя</a:t>
            </a:r>
            <a:r>
              <a:rPr dirty="0"/>
              <a:t>: УКАЗАНО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Фамилия</a:t>
            </a:r>
            <a:r>
              <a:rPr dirty="0"/>
              <a:t>: </a:t>
            </a:r>
            <a:r>
              <a:rPr dirty="0" smtClean="0"/>
              <a:t>УКАЗАНА</a:t>
            </a:r>
            <a:endParaRPr lang="ru-RU" dirty="0" smtClean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Дата Рождения: </a:t>
            </a:r>
            <a:r>
              <a:rPr lang="ru-RU" dirty="0" smtClean="0"/>
              <a:t>УКАЗАНА</a:t>
            </a:r>
            <a:endParaRPr lang="ru-RU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25" name="Shape 22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26" name="Shape 22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Выбираем</a:t>
            </a:r>
            <a:r>
              <a:rPr dirty="0"/>
              <a:t> </a:t>
            </a:r>
            <a:r>
              <a:rPr dirty="0" err="1"/>
              <a:t>позитивные</a:t>
            </a:r>
            <a:r>
              <a:rPr dirty="0"/>
              <a:t> </a:t>
            </a:r>
            <a:r>
              <a:rPr dirty="0" err="1"/>
              <a:t>тесты</a:t>
            </a:r>
            <a:r>
              <a:rPr dirty="0"/>
              <a:t>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Имя</a:t>
            </a:r>
            <a:r>
              <a:rPr dirty="0"/>
              <a:t>: УКАЗАНО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Фамилия</a:t>
            </a:r>
            <a:r>
              <a:rPr dirty="0"/>
              <a:t>: </a:t>
            </a:r>
            <a:r>
              <a:rPr dirty="0" smtClean="0"/>
              <a:t>УКАЗАНА</a:t>
            </a:r>
            <a:endParaRPr lang="ru-RU" dirty="0" smtClean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Дата Рождения: </a:t>
            </a:r>
            <a:r>
              <a:rPr lang="ru-RU" dirty="0" smtClean="0"/>
              <a:t>УКАЗАНА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Пол</a:t>
            </a:r>
            <a:r>
              <a:rPr dirty="0"/>
              <a:t>: ВЫБРАН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29" name="Shape 229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30" name="Shape 230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Выбираем</a:t>
            </a:r>
            <a:r>
              <a:rPr dirty="0"/>
              <a:t> </a:t>
            </a:r>
            <a:r>
              <a:rPr dirty="0" err="1"/>
              <a:t>позитивные</a:t>
            </a:r>
            <a:r>
              <a:rPr dirty="0"/>
              <a:t> </a:t>
            </a:r>
            <a:r>
              <a:rPr dirty="0" err="1"/>
              <a:t>тесты</a:t>
            </a:r>
            <a:r>
              <a:rPr dirty="0"/>
              <a:t>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Имя</a:t>
            </a:r>
            <a:r>
              <a:rPr dirty="0"/>
              <a:t>: УКАЗАНО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Фамилия</a:t>
            </a:r>
            <a:r>
              <a:rPr dirty="0"/>
              <a:t>: </a:t>
            </a:r>
            <a:r>
              <a:rPr dirty="0" smtClean="0"/>
              <a:t>УКАЗАНА</a:t>
            </a:r>
            <a:endParaRPr lang="ru-RU" dirty="0" smtClean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Дата Рождения: </a:t>
            </a:r>
            <a:r>
              <a:rPr lang="ru-RU" dirty="0" smtClean="0"/>
              <a:t>УКАЗАНА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Пол</a:t>
            </a:r>
            <a:r>
              <a:rPr dirty="0"/>
              <a:t>: ВЫБРАН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Логин</a:t>
            </a:r>
            <a:r>
              <a:rPr dirty="0"/>
              <a:t>: </a:t>
            </a:r>
            <a:r>
              <a:rPr dirty="0" err="1"/>
              <a:t>от</a:t>
            </a:r>
            <a:r>
              <a:rPr dirty="0"/>
              <a:t> 4 </a:t>
            </a:r>
            <a:r>
              <a:rPr dirty="0" err="1"/>
              <a:t>до</a:t>
            </a:r>
            <a:r>
              <a:rPr dirty="0"/>
              <a:t> 30 </a:t>
            </a:r>
            <a:r>
              <a:rPr dirty="0" err="1"/>
              <a:t>символов</a:t>
            </a:r>
            <a:r>
              <a:rPr dirty="0"/>
              <a:t> / </a:t>
            </a:r>
            <a:r>
              <a:rPr dirty="0" err="1"/>
              <a:t>уже</a:t>
            </a:r>
            <a:r>
              <a:rPr dirty="0"/>
              <a:t> </a:t>
            </a:r>
            <a:r>
              <a:rPr dirty="0" err="1"/>
              <a:t>существующий</a:t>
            </a:r>
            <a:r>
              <a:rPr dirty="0"/>
              <a:t> </a:t>
            </a:r>
            <a:r>
              <a:rPr dirty="0" err="1"/>
              <a:t>логин</a:t>
            </a:r>
            <a:r>
              <a:rPr dirty="0"/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Выбираем</a:t>
            </a:r>
            <a:r>
              <a:rPr dirty="0"/>
              <a:t> </a:t>
            </a:r>
            <a:r>
              <a:rPr dirty="0" err="1"/>
              <a:t>позитивные</a:t>
            </a:r>
            <a:r>
              <a:rPr dirty="0"/>
              <a:t> </a:t>
            </a:r>
            <a:r>
              <a:rPr dirty="0" err="1"/>
              <a:t>тесты</a:t>
            </a:r>
            <a:r>
              <a:rPr dirty="0"/>
              <a:t>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Имя</a:t>
            </a:r>
            <a:r>
              <a:rPr dirty="0"/>
              <a:t>: УКАЗАНО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Фамилия</a:t>
            </a:r>
            <a:r>
              <a:rPr dirty="0"/>
              <a:t>: </a:t>
            </a:r>
            <a:r>
              <a:rPr dirty="0" smtClean="0"/>
              <a:t>УКАЗАНА</a:t>
            </a:r>
            <a:endParaRPr lang="ru-RU" dirty="0" smtClean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Дата Рождения: УКАЗАНА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Пол</a:t>
            </a:r>
            <a:r>
              <a:rPr dirty="0"/>
              <a:t>: ВЫБРАН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Логин</a:t>
            </a:r>
            <a:r>
              <a:rPr dirty="0"/>
              <a:t>: </a:t>
            </a:r>
            <a:r>
              <a:rPr dirty="0" err="1"/>
              <a:t>от</a:t>
            </a:r>
            <a:r>
              <a:rPr dirty="0"/>
              <a:t> 4 </a:t>
            </a:r>
            <a:r>
              <a:rPr dirty="0" err="1"/>
              <a:t>до</a:t>
            </a:r>
            <a:r>
              <a:rPr dirty="0"/>
              <a:t> 30 </a:t>
            </a:r>
            <a:r>
              <a:rPr dirty="0" err="1"/>
              <a:t>символов</a:t>
            </a:r>
            <a:r>
              <a:rPr dirty="0"/>
              <a:t> / </a:t>
            </a:r>
            <a:r>
              <a:rPr dirty="0" err="1"/>
              <a:t>уже</a:t>
            </a:r>
            <a:r>
              <a:rPr dirty="0"/>
              <a:t> </a:t>
            </a:r>
            <a:r>
              <a:rPr dirty="0" err="1"/>
              <a:t>существующий</a:t>
            </a:r>
            <a:r>
              <a:rPr dirty="0"/>
              <a:t> </a:t>
            </a:r>
            <a:r>
              <a:rPr dirty="0" err="1"/>
              <a:t>логин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Пароль</a:t>
            </a:r>
            <a:r>
              <a:rPr dirty="0"/>
              <a:t>: </a:t>
            </a:r>
            <a:r>
              <a:rPr dirty="0" smtClean="0"/>
              <a:t>СЛОЖНЫЙ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33" name="Shape 233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34" name="Shape 234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Выбираем</a:t>
            </a:r>
            <a:r>
              <a:rPr dirty="0"/>
              <a:t> </a:t>
            </a:r>
            <a:r>
              <a:rPr dirty="0" err="1"/>
              <a:t>позитивные</a:t>
            </a:r>
            <a:r>
              <a:rPr dirty="0"/>
              <a:t> </a:t>
            </a:r>
            <a:r>
              <a:rPr dirty="0" err="1"/>
              <a:t>тесты</a:t>
            </a:r>
            <a:r>
              <a:rPr dirty="0"/>
              <a:t>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Имя</a:t>
            </a:r>
            <a:r>
              <a:rPr dirty="0"/>
              <a:t>: УКАЗАНО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Фамилия</a:t>
            </a:r>
            <a:r>
              <a:rPr dirty="0"/>
              <a:t>: </a:t>
            </a:r>
            <a:r>
              <a:rPr dirty="0" smtClean="0"/>
              <a:t>УКАЗАНА</a:t>
            </a:r>
            <a:endParaRPr lang="ru-RU" dirty="0" smtClean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Дата Рождения: УКАЗАНА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Пол</a:t>
            </a:r>
            <a:r>
              <a:rPr dirty="0"/>
              <a:t>: ВЫБРАН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Логин</a:t>
            </a:r>
            <a:r>
              <a:rPr dirty="0"/>
              <a:t>: </a:t>
            </a:r>
            <a:r>
              <a:rPr dirty="0" err="1"/>
              <a:t>от</a:t>
            </a:r>
            <a:r>
              <a:rPr dirty="0"/>
              <a:t> 4 </a:t>
            </a:r>
            <a:r>
              <a:rPr dirty="0" err="1"/>
              <a:t>до</a:t>
            </a:r>
            <a:r>
              <a:rPr dirty="0"/>
              <a:t> 30 </a:t>
            </a:r>
            <a:r>
              <a:rPr dirty="0" err="1"/>
              <a:t>символов</a:t>
            </a:r>
            <a:r>
              <a:rPr dirty="0"/>
              <a:t> / </a:t>
            </a:r>
            <a:r>
              <a:rPr dirty="0" err="1"/>
              <a:t>уже</a:t>
            </a:r>
            <a:r>
              <a:rPr dirty="0"/>
              <a:t> </a:t>
            </a:r>
            <a:r>
              <a:rPr dirty="0" err="1"/>
              <a:t>существующий</a:t>
            </a:r>
            <a:r>
              <a:rPr dirty="0"/>
              <a:t> </a:t>
            </a:r>
            <a:r>
              <a:rPr dirty="0" err="1"/>
              <a:t>логин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Пароль</a:t>
            </a:r>
            <a:r>
              <a:rPr dirty="0"/>
              <a:t>: </a:t>
            </a:r>
            <a:r>
              <a:rPr dirty="0" smtClean="0"/>
              <a:t>СЛОЖНЫЙ</a:t>
            </a:r>
            <a:endParaRPr lang="ru-RU" dirty="0" smtClean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/>
              <a:t>Галочка: УСТАНОВЛЕНА 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591583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37" name="Shape 237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38" name="Shape 238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>
            <a:lvl1pPr marL="0" indent="0" algn="ctr" defTabSz="425195">
              <a:spcBef>
                <a:spcPts val="400"/>
              </a:spcBef>
              <a:buSzTx/>
              <a:buNone/>
              <a:defRPr sz="31899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41" name="Shape 241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graphicFrame>
        <p:nvGraphicFramePr>
          <p:cNvPr id="242" name="Table 242"/>
          <p:cNvGraphicFramePr/>
          <p:nvPr>
            <p:extLst>
              <p:ext uri="{D42A27DB-BD31-4B8C-83A1-F6EECF244321}">
                <p14:modId xmlns:p14="http://schemas.microsoft.com/office/powerpoint/2010/main" val="3894986062"/>
              </p:ext>
            </p:extLst>
          </p:nvPr>
        </p:nvGraphicFramePr>
        <p:xfrm>
          <a:off x="2" y="2225408"/>
          <a:ext cx="7381297" cy="3822852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1054471"/>
                <a:gridCol w="1054471"/>
                <a:gridCol w="1054471"/>
                <a:gridCol w="1054471"/>
                <a:gridCol w="1158345"/>
                <a:gridCol w="950597"/>
                <a:gridCol w="1054471"/>
              </a:tblGrid>
              <a:tr h="1274284">
                <a:tc>
                  <a:txBody>
                    <a:bodyPr/>
                    <a:lstStyle/>
                    <a:p>
                      <a:pPr>
                        <a:defRPr sz="6900">
                          <a:sym typeface="Calibri"/>
                        </a:defRPr>
                      </a:pPr>
                      <a:endParaRPr dirty="0"/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400">
                          <a:sym typeface="Calibri"/>
                        </a:rPr>
                        <a:t>Ф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400">
                          <a:sym typeface="Calibri"/>
                        </a:rPr>
                        <a:t>И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400">
                          <a:sym typeface="Calibri"/>
                        </a:rPr>
                        <a:t>П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ru-RU" sz="5400" dirty="0" smtClean="0">
                          <a:sym typeface="Calibri"/>
                        </a:rPr>
                        <a:t>Д</a:t>
                      </a:r>
                      <a:r>
                        <a:rPr lang="en-US" sz="5400" dirty="0" smtClean="0">
                          <a:sym typeface="Calibri"/>
                        </a:rPr>
                        <a:t>P</a:t>
                      </a:r>
                      <a:endParaRPr sz="5400" dirty="0">
                        <a:sym typeface="Calibri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400">
                          <a:sym typeface="Calibri"/>
                        </a:rPr>
                        <a:t>Л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400">
                          <a:sym typeface="Calibri"/>
                        </a:rPr>
                        <a:t>П</a:t>
                      </a:r>
                    </a:p>
                  </a:txBody>
                  <a:tcPr marL="0" marR="0" marT="0" marB="0" anchor="ctr" horzOverflow="overflow"/>
                </a:tc>
              </a:tr>
              <a:tr h="127428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6900">
                          <a:sym typeface="Calibri"/>
                        </a:rPr>
                        <a:t>1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900">
                          <a:sym typeface="Calibri"/>
                        </a:rPr>
                        <a:t>Кокорин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900">
                          <a:sym typeface="Calibri"/>
                        </a:rPr>
                        <a:t>Стас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ym typeface="Calibri"/>
                        </a:rPr>
                        <a:t>М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2400" dirty="0" smtClean="0">
                          <a:sym typeface="Calibri"/>
                        </a:rPr>
                        <a:t>13.03.91</a:t>
                      </a:r>
                      <a:endParaRPr sz="2400" dirty="0">
                        <a:sym typeface="Calibri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ym typeface="Calibri"/>
                        </a:rPr>
                        <a:t>kok32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900" dirty="0" smtClean="0">
                          <a:sym typeface="Calibri"/>
                        </a:rPr>
                        <a:t>1352hfyf</a:t>
                      </a:r>
                      <a:endParaRPr sz="1900" dirty="0">
                        <a:sym typeface="Calibri"/>
                      </a:endParaRPr>
                    </a:p>
                  </a:txBody>
                  <a:tcPr marL="0" marR="0" marT="0" marB="0" anchor="ctr" horzOverflow="overflow"/>
                </a:tc>
              </a:tr>
              <a:tr h="127428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6900">
                          <a:sym typeface="Calibri"/>
                        </a:rPr>
                        <a:t>2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900">
                          <a:sym typeface="Calibri"/>
                        </a:rPr>
                        <a:t>Оле123Л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900">
                          <a:sym typeface="Calibri"/>
                        </a:rPr>
                        <a:t>Укууук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>
                          <a:sym typeface="Calibri"/>
                        </a:rPr>
                        <a:t>ж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lang="en-US" sz="2400" dirty="0" smtClean="0">
                          <a:sym typeface="Calibri"/>
                        </a:rPr>
                        <a:t>2.04.16</a:t>
                      </a:r>
                      <a:endParaRPr sz="2400" dirty="0">
                        <a:sym typeface="Calibri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 dirty="0">
                          <a:sym typeface="Calibri"/>
                        </a:rPr>
                        <a:t>druid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900" dirty="0">
                          <a:sym typeface="Calibri"/>
                        </a:rPr>
                        <a:t>87hfy49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90074"/>
              </p:ext>
            </p:extLst>
          </p:nvPr>
        </p:nvGraphicFramePr>
        <p:xfrm>
          <a:off x="7381298" y="2225408"/>
          <a:ext cx="914403" cy="38228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3"/>
              </a:tblGrid>
              <a:tr h="127428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5400" dirty="0">
                          <a:sym typeface="Calibri"/>
                        </a:rPr>
                        <a:t>Г</a:t>
                      </a:r>
                    </a:p>
                  </a:txBody>
                  <a:tcPr marL="0" marR="0" marT="0" marB="0" anchor="ctr" horzOverflow="overflow"/>
                </a:tc>
              </a:tr>
              <a:tr h="127428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 dirty="0">
                          <a:sym typeface="Calibri"/>
                        </a:rPr>
                        <a:t>OK</a:t>
                      </a:r>
                    </a:p>
                  </a:txBody>
                  <a:tcPr marL="0" marR="0" marT="0" marB="0" anchor="ctr" horzOverflow="overflow"/>
                </a:tc>
              </a:tr>
              <a:tr h="1274284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2400" dirty="0">
                          <a:sym typeface="Calibri"/>
                        </a:rPr>
                        <a:t>OK</a:t>
                      </a: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>
            <a:lvl1pPr marL="0" indent="0" defTabSz="411479">
              <a:spcBef>
                <a:spcPts val="400"/>
              </a:spcBef>
              <a:buSzTx/>
              <a:buNone/>
              <a:defRPr sz="5669" b="1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Из презентации помним, что мы ищем ПОЗИТИВНЫЕ тесты «случайным» методом на основе логики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>
          <a:xfrm>
            <a:off x="401051" y="2286006"/>
            <a:ext cx="8424899" cy="3318567"/>
          </a:xfrm>
          <a:prstGeom prst="rect">
            <a:avLst/>
          </a:prstGeom>
        </p:spPr>
        <p:txBody>
          <a:bodyPr/>
          <a:lstStyle/>
          <a:p>
            <a:pPr defTabSz="329184">
              <a:defRPr sz="5100"/>
            </a:pPr>
            <a:r>
              <a:t>Занятие №7.</a:t>
            </a:r>
            <a:br/>
            <a:r>
              <a:t>Основы тестирования мобильных приложений.</a:t>
            </a:r>
          </a:p>
        </p:txBody>
      </p:sp>
      <p:sp>
        <p:nvSpPr>
          <p:cNvPr id="245" name="Shape 245"/>
          <p:cNvSpPr>
            <a:spLocks noGrp="1"/>
          </p:cNvSpPr>
          <p:nvPr>
            <p:ph type="body" sz="quarter" idx="1"/>
          </p:nvPr>
        </p:nvSpPr>
        <p:spPr>
          <a:xfrm>
            <a:off x="6180463" y="5760232"/>
            <a:ext cx="2645487" cy="1334631"/>
          </a:xfrm>
          <a:prstGeom prst="rect">
            <a:avLst/>
          </a:prstGeom>
        </p:spPr>
        <p:txBody>
          <a:bodyPr/>
          <a:lstStyle/>
          <a:p>
            <a:pPr defTabSz="196595">
              <a:lnSpc>
                <a:spcPct val="80000"/>
              </a:lnSpc>
              <a:spcBef>
                <a:spcPts val="200"/>
              </a:spcBef>
              <a:defRPr sz="1000"/>
            </a:pPr>
            <a:r>
              <a:t>Преподаватель: Александр Петров, Чепикова Мария.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mail.ru</a:t>
            </a:r>
            <a:r>
              <a:t> group, МГТУ им. Н. Э. Баумана. </a:t>
            </a:r>
          </a:p>
        </p:txBody>
      </p:sp>
      <p:sp>
        <p:nvSpPr>
          <p:cNvPr id="246" name="Shape 246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algn="r">
              <a:spcBef>
                <a:spcPts val="600"/>
              </a:spcBef>
              <a:defRPr sz="2500">
                <a:solidFill>
                  <a:srgbClr val="FFFFFF"/>
                </a:solidFill>
                <a:latin typeface="HelveticaNeueCyr-Roman"/>
                <a:ea typeface="HelveticaNeueCyr-Roman"/>
                <a:cs typeface="HelveticaNeueCyr-Roman"/>
                <a:sym typeface="HelveticaNeueCyr-Roman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На этом занятии Вы узнаете:</a:t>
            </a:r>
          </a:p>
        </p:txBody>
      </p:sp>
      <p:sp>
        <p:nvSpPr>
          <p:cNvPr id="249" name="Shape 249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571500" indent="-571500">
              <a:buSzTx/>
              <a:buFontTx/>
              <a:buChar char="-"/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Мобильные системы в нашей жизни</a:t>
            </a:r>
          </a:p>
          <a:p>
            <a:pPr marL="571500" indent="-571500">
              <a:buSzTx/>
              <a:buFontTx/>
              <a:buChar char="-"/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Будущее за </a:t>
            </a:r>
            <a:r>
              <a:rPr lang="en-US" dirty="0" smtClean="0"/>
              <a:t>IT</a:t>
            </a:r>
          </a:p>
          <a:p>
            <a:pPr marL="571500" indent="-571500">
              <a:buSzTx/>
              <a:buFontTx/>
              <a:buChar char="-"/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Особенности тестирования мобильных приложений и не только </a:t>
            </a:r>
            <a:endParaRPr lang="ru-RU" dirty="0" smtClean="0"/>
          </a:p>
          <a:p>
            <a:pPr marL="571500" indent="-571500">
              <a:buSzTx/>
              <a:buFontTx/>
              <a:buChar char="-"/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Проблемы при тестировании мобильных приложений.</a:t>
            </a:r>
            <a:endParaRPr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Почему мобильные системы так важны?</a:t>
            </a:r>
          </a:p>
          <a:p>
            <a:pPr marL="0" indent="0">
              <a:buSzTx/>
              <a:buNone/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Почему необходимо уметь их тестировать?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58" name="Shape 258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52" y="-667120"/>
            <a:ext cx="7525120" cy="752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489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>
            <a:lvl1pPr marL="0" indent="0" defTabSz="416052">
              <a:spcBef>
                <a:spcPts val="400"/>
              </a:spcBef>
              <a:buSzTx/>
              <a:buNone/>
              <a:defRPr sz="6643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Потому что это наше настоящее и, самое главное, это наше будущее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  <p:sp>
        <p:nvSpPr>
          <p:cNvPr id="261" name="Shape 261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416052">
              <a:spcBef>
                <a:spcPts val="400"/>
              </a:spcBef>
              <a:buSzTx/>
              <a:buNone/>
              <a:defRPr sz="6643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 algn="ctr"/>
            <a:r>
              <a:rPr lang="ru-RU" sz="9600" dirty="0" err="1" smtClean="0"/>
              <a:t>Мобилки</a:t>
            </a:r>
            <a:r>
              <a:rPr lang="ru-RU" sz="9600" dirty="0" smtClean="0"/>
              <a:t> – наше всё!</a:t>
            </a:r>
            <a:endParaRPr sz="9600" dirty="0"/>
          </a:p>
        </p:txBody>
      </p:sp>
    </p:spTree>
    <p:extLst>
      <p:ext uri="{BB962C8B-B14F-4D97-AF65-F5344CB8AC3E}">
        <p14:creationId xmlns:p14="http://schemas.microsoft.com/office/powerpoint/2010/main" val="15890465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endParaRPr/>
          </a:p>
        </p:txBody>
      </p:sp>
      <p:sp>
        <p:nvSpPr>
          <p:cNvPr id="265" name="Shape 26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66" name="Shape 26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267" name="427aa134-7c60-488f-bd96-74429fb16179__trafik_2007_or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933" y="258763"/>
            <a:ext cx="9144001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38911">
              <a:defRPr sz="4896" b="1"/>
            </a:lvl1pPr>
          </a:lstStyle>
          <a:p>
            <a:r>
              <a:t>Что случается дальше?</a:t>
            </a:r>
          </a:p>
        </p:txBody>
      </p:sp>
      <p:sp>
        <p:nvSpPr>
          <p:cNvPr id="270" name="Shape 270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271" name="Shape 271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38911">
              <a:defRPr sz="4896" b="1"/>
            </a:lvl1pPr>
          </a:lstStyle>
          <a:p>
            <a:r>
              <a:t>Что случается дальше?</a:t>
            </a:r>
          </a:p>
        </p:txBody>
      </p:sp>
      <p:sp>
        <p:nvSpPr>
          <p:cNvPr id="274" name="Shape 274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Первый iPhone представлен миру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/>
          <a:p>
            <a:pPr>
              <a:defRPr sz="5100" b="1"/>
            </a:pPr>
            <a:endParaRPr/>
          </a:p>
        </p:txBody>
      </p:sp>
      <p:sp>
        <p:nvSpPr>
          <p:cNvPr id="283" name="Shape 283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84" name="Shape 284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285" name="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97508" y="632666"/>
            <a:ext cx="10294034" cy="5592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75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Определяемся с классами эквивалентности входных данных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/>
          <a:p>
            <a:pPr>
              <a:defRPr sz="5100" b="1"/>
            </a:pPr>
            <a:endParaRPr/>
          </a:p>
        </p:txBody>
      </p:sp>
      <p:sp>
        <p:nvSpPr>
          <p:cNvPr id="278" name="Shape 278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79" name="Shape 279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280" name="5602b095d33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/>
          <a:p>
            <a:pPr>
              <a:defRPr sz="5100" b="1"/>
            </a:pPr>
            <a:endParaRPr/>
          </a:p>
        </p:txBody>
      </p:sp>
      <p:sp>
        <p:nvSpPr>
          <p:cNvPr id="288" name="Shape 288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290" name="3e45d5db-8124-44c4-9a96-aff2ac423498__20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0331">
              <a:defRPr sz="4131" b="1"/>
            </a:lvl1pPr>
          </a:lstStyle>
          <a:p>
            <a:r>
              <a:t>Персональные компьютеры</a:t>
            </a:r>
          </a:p>
        </p:txBody>
      </p:sp>
      <p:sp>
        <p:nvSpPr>
          <p:cNvPr id="293" name="Shape 293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94" name="Shape 294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>
            <a:lvl1pPr marL="0" indent="0" defTabSz="374904">
              <a:spcBef>
                <a:spcPts val="400"/>
              </a:spcBef>
              <a:buSzTx/>
              <a:buNone/>
              <a:defRPr sz="6642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Продажи ПК упали в конце 2015 года до исторического минимума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70331">
              <a:defRPr sz="4131" b="1"/>
            </a:lvl1pPr>
          </a:lstStyle>
          <a:p>
            <a:r>
              <a:t>Персональные компьютеры</a:t>
            </a:r>
          </a:p>
        </p:txBody>
      </p:sp>
      <p:sp>
        <p:nvSpPr>
          <p:cNvPr id="297" name="Shape 297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98" name="Shape 298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 defTabSz="452627">
              <a:spcBef>
                <a:spcPts val="400"/>
              </a:spcBef>
              <a:buSzTx/>
              <a:buNone/>
              <a:defRPr sz="801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2012 - 349,4 млн</a:t>
            </a:r>
          </a:p>
          <a:p>
            <a:pPr marL="0" indent="0" defTabSz="452627">
              <a:spcBef>
                <a:spcPts val="400"/>
              </a:spcBef>
              <a:buSzTx/>
              <a:buNone/>
              <a:defRPr sz="801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2013 - 314,6 млн</a:t>
            </a:r>
          </a:p>
          <a:p>
            <a:pPr marL="0" indent="0" defTabSz="452627">
              <a:spcBef>
                <a:spcPts val="400"/>
              </a:spcBef>
              <a:buSzTx/>
              <a:buNone/>
              <a:defRPr sz="801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2014 - 308,3 млн</a:t>
            </a:r>
          </a:p>
          <a:p>
            <a:pPr marL="0" indent="0" defTabSz="452627">
              <a:spcBef>
                <a:spcPts val="400"/>
              </a:spcBef>
              <a:buSzTx/>
              <a:buNone/>
              <a:defRPr sz="8019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2015 - 276,2 млн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sz="5100" b="1"/>
            </a:lvl1pPr>
          </a:lstStyle>
          <a:p>
            <a:r>
              <a:t>Прогноз</a:t>
            </a:r>
          </a:p>
        </p:txBody>
      </p:sp>
      <p:sp>
        <p:nvSpPr>
          <p:cNvPr id="301" name="Shape 301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302" name="Shape 302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defTabSz="443484">
              <a:spcBef>
                <a:spcPts val="400"/>
              </a:spcBef>
              <a:buSzTx/>
              <a:buNone/>
              <a:defRPr sz="8827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r>
              <a:t>Рынок ПК до 2018 года будет только падать.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title"/>
          </p:nvPr>
        </p:nvSpPr>
        <p:spPr>
          <a:xfrm>
            <a:off x="306638" y="258969"/>
            <a:ext cx="7514727" cy="868991"/>
          </a:xfrm>
          <a:prstGeom prst="rect">
            <a:avLst/>
          </a:prstGeom>
        </p:spPr>
        <p:txBody>
          <a:bodyPr/>
          <a:lstStyle>
            <a:lvl1pPr defTabSz="320039">
              <a:defRPr sz="3570" b="1"/>
            </a:lvl1pPr>
          </a:lstStyle>
          <a:p>
            <a:r>
              <a:t>Персонализированные девайсы</a:t>
            </a:r>
          </a:p>
        </p:txBody>
      </p:sp>
      <p:sp>
        <p:nvSpPr>
          <p:cNvPr id="305" name="Shape 30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07" name="apple-wat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857" y="2000250"/>
            <a:ext cx="7620001" cy="4381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20039">
              <a:defRPr sz="3570" b="1"/>
            </a:lvl1pPr>
          </a:lstStyle>
          <a:p>
            <a:r>
              <a:t>Персонализированные девайсы</a:t>
            </a:r>
          </a:p>
        </p:txBody>
      </p:sp>
      <p:sp>
        <p:nvSpPr>
          <p:cNvPr id="310" name="Shape 310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311" name="Shape 311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12" name="14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4" y="1473200"/>
            <a:ext cx="8474786" cy="4244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sz="5100" b="1"/>
            </a:lvl1pPr>
          </a:lstStyle>
          <a:p>
            <a:r>
              <a:t>Google glass</a:t>
            </a:r>
          </a:p>
        </p:txBody>
      </p:sp>
      <p:sp>
        <p:nvSpPr>
          <p:cNvPr id="315" name="Shape 31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316" name="Shape 31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17" name="GoogleGlass_35339166_1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255" y="1725729"/>
            <a:ext cx="8331205" cy="4684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sz="5100" b="1"/>
            </a:lvl1pPr>
          </a:lstStyle>
          <a:p>
            <a:r>
              <a:t>Очки VR</a:t>
            </a:r>
          </a:p>
        </p:txBody>
      </p:sp>
      <p:sp>
        <p:nvSpPr>
          <p:cNvPr id="320" name="Shape 320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321" name="Shape 321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  <p:pic>
        <p:nvPicPr>
          <p:cNvPr id="322" name="Виртуальная-реальность-VR-Google-очки-Google-картонные-для-мобильного-телефона-5-0-регулируемый-глава-Mout-ремень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3315" y="1607727"/>
            <a:ext cx="5161373" cy="51613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sz="5100" b="1"/>
            </a:lvl1pPr>
          </a:lstStyle>
          <a:p>
            <a:r>
              <a:t>Презентация Samsung</a:t>
            </a:r>
          </a:p>
        </p:txBody>
      </p:sp>
      <p:sp>
        <p:nvSpPr>
          <p:cNvPr id="325" name="Shape 32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sp>
        <p:nvSpPr>
          <p:cNvPr id="326" name="Shape 32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0" indent="0">
              <a:buSzTx/>
              <a:buNone/>
              <a:defRPr sz="9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Февраль 2016 в Барселоне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193" name="Shape 193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7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Регистрация:</a:t>
            </a:r>
          </a:p>
          <a:p>
            <a:pPr marL="0" indent="0">
              <a:buSzTx/>
              <a:buNone/>
              <a:defRPr sz="4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Имя (указано/не указано)</a:t>
            </a:r>
          </a:p>
          <a:p>
            <a:pPr marL="0" indent="0">
              <a:buSzTx/>
              <a:buNone/>
              <a:defRPr sz="47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FF2600"/>
                </a:solidFill>
              </a:rPr>
              <a:t>!серверу все равно!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sz="5100" b="1"/>
            </a:lvl1pPr>
          </a:lstStyle>
          <a:p>
            <a:r>
              <a:t>Презентация Samsung</a:t>
            </a:r>
          </a:p>
        </p:txBody>
      </p:sp>
      <p:sp>
        <p:nvSpPr>
          <p:cNvPr id="329" name="Shape 329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330" name="Shape 330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31" name="_88380384_4d7dfbdb-04d0-4fe7-970d-df64322c1c6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6069" y="1901327"/>
            <a:ext cx="8051862" cy="4529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74904">
              <a:defRPr sz="4182" b="1"/>
            </a:lvl1pPr>
          </a:lstStyle>
          <a:p>
            <a:r>
              <a:t>Умный дом интернет вещей</a:t>
            </a:r>
          </a:p>
        </p:txBody>
      </p:sp>
      <p:sp>
        <p:nvSpPr>
          <p:cNvPr id="334" name="Shape 334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sp>
        <p:nvSpPr>
          <p:cNvPr id="335" name="Shape 335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74904">
              <a:defRPr sz="4182" b="1"/>
            </a:lvl1pPr>
          </a:lstStyle>
          <a:p>
            <a:r>
              <a:t>Умный дом интернет вещей</a:t>
            </a:r>
          </a:p>
        </p:txBody>
      </p:sp>
      <p:sp>
        <p:nvSpPr>
          <p:cNvPr id="338" name="Shape 338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sp>
        <p:nvSpPr>
          <p:cNvPr id="339" name="Shape 339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40" name="F400054342-FIL-global-00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03400"/>
            <a:ext cx="8788400" cy="4724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74904">
              <a:defRPr sz="4182" b="1"/>
            </a:lvl1pPr>
          </a:lstStyle>
          <a:p>
            <a:r>
              <a:t>Умный дом интернет вещей</a:t>
            </a:r>
          </a:p>
        </p:txBody>
      </p:sp>
      <p:sp>
        <p:nvSpPr>
          <p:cNvPr id="343" name="Shape 343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45" name="F9mTci7Uv8g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674" y="1789976"/>
            <a:ext cx="8656594" cy="46535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sz="5100" b="1"/>
            </a:lvl1pPr>
          </a:lstStyle>
          <a:p>
            <a:r>
              <a:t>Egg Minder</a:t>
            </a:r>
          </a:p>
        </p:txBody>
      </p:sp>
      <p:sp>
        <p:nvSpPr>
          <p:cNvPr id="348" name="Shape 348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sp>
        <p:nvSpPr>
          <p:cNvPr id="349" name="Shape 349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3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50" name="FwKasgKkQLU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0" y="1797050"/>
            <a:ext cx="8775700" cy="5016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sz="5100" b="1"/>
            </a:lvl1pPr>
          </a:lstStyle>
          <a:p>
            <a:r>
              <a:t>Что еще?</a:t>
            </a:r>
          </a:p>
        </p:txBody>
      </p:sp>
      <p:sp>
        <p:nvSpPr>
          <p:cNvPr id="353" name="Shape 353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  <p:sp>
        <p:nvSpPr>
          <p:cNvPr id="354" name="Shape 354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SzTx/>
              <a:buNone/>
              <a:defRPr sz="7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5400" dirty="0"/>
              <a:t>- Apple TV/Android  TV</a:t>
            </a:r>
          </a:p>
          <a:p>
            <a:pPr marL="0" indent="0">
              <a:buSzTx/>
              <a:buNone/>
              <a:defRPr sz="7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5400" dirty="0"/>
              <a:t>- Apple </a:t>
            </a:r>
            <a:r>
              <a:rPr sz="5400" dirty="0" err="1"/>
              <a:t>CarPlay</a:t>
            </a:r>
            <a:endParaRPr sz="5400" dirty="0"/>
          </a:p>
          <a:p>
            <a:pPr marL="0" indent="0">
              <a:buSzTx/>
              <a:buNone/>
              <a:defRPr sz="70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5400" dirty="0"/>
              <a:t>- Android Auto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sz="5100" b="1"/>
            </a:lvl1pPr>
          </a:lstStyle>
          <a:p>
            <a:r>
              <a:t>Что будет дальше?</a:t>
            </a:r>
          </a:p>
        </p:txBody>
      </p:sp>
      <p:sp>
        <p:nvSpPr>
          <p:cNvPr id="357" name="Shape 357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358" name="Shape 358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>
              <a:defRPr sz="5100" b="1"/>
            </a:lvl1pPr>
          </a:lstStyle>
          <a:p>
            <a:r>
              <a:t>Что будет дальше?</a:t>
            </a:r>
          </a:p>
        </p:txBody>
      </p:sp>
      <p:sp>
        <p:nvSpPr>
          <p:cNvPr id="361" name="Shape 361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362" name="Shape 362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70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63" name="A Day Made of Glass... Made possible by Corning. (2011)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5129" y="1794121"/>
            <a:ext cx="9013742" cy="5070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346" fill="hold"/>
                                        <p:tgtEl>
                                          <p:spTgt spid="36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363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288036">
              <a:defRPr sz="2520"/>
            </a:lvl1pPr>
          </a:lstStyle>
          <a:p>
            <a:r>
              <a:t>Основные принципы тестирования мобильных приложений</a:t>
            </a:r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idx="1"/>
          </p:nvPr>
        </p:nvSpPr>
        <p:spPr>
          <a:xfrm>
            <a:off x="475993" y="1558428"/>
            <a:ext cx="7527729" cy="46006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- </a:t>
            </a:r>
            <a:r>
              <a:rPr dirty="0" err="1"/>
              <a:t>Мобильность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- </a:t>
            </a:r>
            <a:r>
              <a:rPr dirty="0" err="1"/>
              <a:t>Сеть</a:t>
            </a:r>
            <a:r>
              <a:rPr dirty="0"/>
              <a:t> (</a:t>
            </a:r>
            <a:r>
              <a:rPr dirty="0" err="1"/>
              <a:t>тип</a:t>
            </a:r>
            <a:r>
              <a:rPr dirty="0"/>
              <a:t> </a:t>
            </a:r>
            <a:r>
              <a:rPr dirty="0" err="1"/>
              <a:t>соединения</a:t>
            </a:r>
            <a:r>
              <a:rPr dirty="0"/>
              <a:t>)</a:t>
            </a:r>
            <a:endParaRPr sz="3200"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- </a:t>
            </a:r>
            <a:r>
              <a:rPr dirty="0" err="1"/>
              <a:t>Прерывания</a:t>
            </a:r>
            <a:endParaRPr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- </a:t>
            </a:r>
            <a:r>
              <a:rPr dirty="0" err="1"/>
              <a:t>Операционная</a:t>
            </a:r>
            <a:r>
              <a:rPr dirty="0"/>
              <a:t> </a:t>
            </a:r>
            <a:r>
              <a:rPr dirty="0" err="1"/>
              <a:t>система</a:t>
            </a:r>
            <a:r>
              <a:rPr dirty="0"/>
              <a:t> и </a:t>
            </a:r>
            <a:r>
              <a:rPr dirty="0" err="1"/>
              <a:t>железо</a:t>
            </a:r>
            <a:endParaRPr sz="3200" dirty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/>
              <a:t>- </a:t>
            </a:r>
            <a:r>
              <a:rPr dirty="0" err="1"/>
              <a:t>Человеческий</a:t>
            </a:r>
            <a:r>
              <a:rPr dirty="0"/>
              <a:t> </a:t>
            </a:r>
            <a:r>
              <a:rPr dirty="0" err="1" smtClean="0"/>
              <a:t>фактор</a:t>
            </a:r>
            <a:endParaRPr lang="en-US" dirty="0" smtClean="0"/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- Тестирование обновлений</a:t>
            </a:r>
          </a:p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Тестирование интернационализации</a:t>
            </a:r>
          </a:p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 smtClean="0">
                <a:sym typeface="Times New Roman"/>
              </a:rPr>
              <a:t>Usability </a:t>
            </a:r>
            <a:endParaRPr lang="ru-RU" sz="3600" dirty="0" smtClean="0">
              <a:sym typeface="Times New Roman"/>
            </a:endParaRPr>
          </a:p>
        </p:txBody>
      </p:sp>
      <p:pic>
        <p:nvPicPr>
          <p:cNvPr id="36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2520" y="1806766"/>
            <a:ext cx="1891480" cy="1891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288036">
              <a:defRPr sz="2520"/>
            </a:lvl1pPr>
          </a:lstStyle>
          <a:p>
            <a:r>
              <a:t>Основные принципы тестирования мобильных приложений</a:t>
            </a:r>
          </a:p>
        </p:txBody>
      </p:sp>
      <p:sp>
        <p:nvSpPr>
          <p:cNvPr id="366" name="Shape 366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body" idx="1"/>
          </p:nvPr>
        </p:nvSpPr>
        <p:spPr>
          <a:xfrm>
            <a:off x="475993" y="1558428"/>
            <a:ext cx="7527729" cy="46006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Нагрузочное тестирование</a:t>
            </a:r>
          </a:p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Случайное тестирование</a:t>
            </a:r>
          </a:p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Лабораторное тестирование</a:t>
            </a:r>
          </a:p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Аттестационное тестирование</a:t>
            </a:r>
          </a:p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Размен экрана и </a:t>
            </a:r>
            <a:r>
              <a:rPr lang="en-US" sz="3600" dirty="0" smtClean="0">
                <a:sym typeface="Times New Roman"/>
              </a:rPr>
              <a:t>touch </a:t>
            </a:r>
            <a:r>
              <a:rPr lang="ru-RU" sz="3600" dirty="0" smtClean="0">
                <a:sym typeface="Times New Roman"/>
              </a:rPr>
              <a:t>интерфейс</a:t>
            </a:r>
          </a:p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Платный контент</a:t>
            </a:r>
          </a:p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 smtClean="0">
                <a:sym typeface="Times New Roman"/>
              </a:rPr>
              <a:t>Feedback</a:t>
            </a:r>
          </a:p>
          <a:p>
            <a:pPr marL="571500" indent="-571500">
              <a:buSzTx/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Обновления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 многое другое…</a:t>
            </a:r>
            <a:endParaRPr lang="ru-RU" sz="3600" dirty="0" smtClean="0">
              <a:sym typeface="Times New Roman"/>
            </a:endParaRPr>
          </a:p>
        </p:txBody>
      </p:sp>
      <p:pic>
        <p:nvPicPr>
          <p:cNvPr id="368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52520" y="1806766"/>
            <a:ext cx="1891480" cy="18914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7311024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1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Регистрация:</a:t>
            </a:r>
          </a:p>
          <a:p>
            <a:pPr marL="0" indent="0">
              <a:buSzTx/>
              <a:buNone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Фамилия (указана/не указана) </a:t>
            </a:r>
          </a:p>
          <a:p>
            <a:pPr marL="0" indent="0">
              <a:buSzTx/>
              <a:buNone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FF2600"/>
                </a:solidFill>
              </a:rPr>
              <a:t>!серверу все равно!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29768">
              <a:defRPr sz="5076" b="1"/>
            </a:lvl1pPr>
          </a:lstStyle>
          <a:p>
            <a:r>
              <a:rPr dirty="0" err="1" smtClean="0"/>
              <a:t>Мобильность</a:t>
            </a:r>
            <a:endParaRPr dirty="0"/>
          </a:p>
        </p:txBody>
      </p:sp>
      <p:sp>
        <p:nvSpPr>
          <p:cNvPr id="371" name="Shape 371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372" name="Shape 372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81000"/>
              </a:lnSpc>
              <a:buSzTx/>
              <a:buNone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Примеры</a:t>
            </a:r>
          </a:p>
          <a:p>
            <a:pPr marL="0" indent="0">
              <a:lnSpc>
                <a:spcPct val="81000"/>
              </a:lnSpc>
              <a:buSzTx/>
              <a:buNone/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>
              <a:lnSpc>
                <a:spcPct val="81000"/>
              </a:lnSpc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Крэш в приложении при попытке восстановить приложение из бэкграунда с предварительной сменой ориентации экрана;</a:t>
            </a:r>
          </a:p>
          <a:p>
            <a:pPr>
              <a:lnSpc>
                <a:spcPct val="81000"/>
              </a:lnSpc>
              <a:defRPr sz="3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Крэш в приложении при “потряхивании” девайса в момент совершения этим девайсом фотосъёмки (приложение изначально создавалось для создания фото).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4500" b="1"/>
            </a:lvl1pPr>
          </a:lstStyle>
          <a:p>
            <a:r>
              <a:rPr dirty="0" err="1" smtClean="0"/>
              <a:t>Сеть</a:t>
            </a:r>
            <a:r>
              <a:rPr dirty="0" smtClean="0"/>
              <a:t> </a:t>
            </a:r>
            <a:r>
              <a:rPr dirty="0"/>
              <a:t>(</a:t>
            </a:r>
            <a:r>
              <a:rPr dirty="0" err="1"/>
              <a:t>тип</a:t>
            </a:r>
            <a:r>
              <a:rPr dirty="0"/>
              <a:t> </a:t>
            </a:r>
            <a:r>
              <a:rPr dirty="0" err="1"/>
              <a:t>соединения</a:t>
            </a:r>
            <a:r>
              <a:rPr dirty="0"/>
              <a:t>)</a:t>
            </a:r>
          </a:p>
        </p:txBody>
      </p:sp>
      <p:sp>
        <p:nvSpPr>
          <p:cNvPr id="375" name="Shape 37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376" name="Shape 37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Позитивный кейс (наличие отличной постоянной связи);</a:t>
            </a:r>
          </a:p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Наличие постоянной неотличной связи;</a:t>
            </a:r>
          </a:p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Отсутствие связи;</a:t>
            </a:r>
          </a:p>
          <a:p>
            <a:pPr>
              <a:defRPr sz="4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Потеря связи.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4500" b="1"/>
            </a:lvl1pPr>
          </a:lstStyle>
          <a:p>
            <a:r>
              <a:rPr dirty="0" err="1" smtClean="0"/>
              <a:t>Сеть</a:t>
            </a:r>
            <a:r>
              <a:rPr dirty="0" smtClean="0"/>
              <a:t> </a:t>
            </a:r>
            <a:r>
              <a:rPr dirty="0"/>
              <a:t>(</a:t>
            </a:r>
            <a:r>
              <a:rPr dirty="0" err="1"/>
              <a:t>тип</a:t>
            </a:r>
            <a:r>
              <a:rPr dirty="0"/>
              <a:t> </a:t>
            </a:r>
            <a:r>
              <a:rPr dirty="0" err="1"/>
              <a:t>соединения</a:t>
            </a:r>
            <a:r>
              <a:rPr dirty="0"/>
              <a:t>)</a:t>
            </a:r>
          </a:p>
        </p:txBody>
      </p:sp>
      <p:sp>
        <p:nvSpPr>
          <p:cNvPr id="379" name="Shape 379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  <p:sp>
        <p:nvSpPr>
          <p:cNvPr id="380" name="Shape 380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00125">
              <a:lnSpc>
                <a:spcPct val="115000"/>
              </a:lnSpc>
              <a:spcBef>
                <a:spcPts val="800"/>
              </a:spcBef>
              <a:buSzTx/>
              <a:buNone/>
              <a:defRPr sz="4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81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4140" y="1545728"/>
            <a:ext cx="3143188" cy="53561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9155" y="1589561"/>
            <a:ext cx="2987717" cy="5312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4500" b="1"/>
            </a:lvl1pPr>
          </a:lstStyle>
          <a:p>
            <a:r>
              <a:rPr dirty="0" err="1" smtClean="0"/>
              <a:t>Сеть</a:t>
            </a:r>
            <a:r>
              <a:rPr dirty="0" smtClean="0"/>
              <a:t> </a:t>
            </a:r>
            <a:r>
              <a:rPr dirty="0"/>
              <a:t>(</a:t>
            </a:r>
            <a:r>
              <a:rPr dirty="0" err="1"/>
              <a:t>тип</a:t>
            </a:r>
            <a:r>
              <a:rPr dirty="0"/>
              <a:t> </a:t>
            </a:r>
            <a:r>
              <a:rPr dirty="0" err="1"/>
              <a:t>соединения</a:t>
            </a:r>
            <a:r>
              <a:rPr dirty="0"/>
              <a:t>)</a:t>
            </a:r>
          </a:p>
        </p:txBody>
      </p:sp>
      <p:sp>
        <p:nvSpPr>
          <p:cNvPr id="385" name="Shape 38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  <p:sp>
        <p:nvSpPr>
          <p:cNvPr id="386" name="Shape 38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00125">
              <a:lnSpc>
                <a:spcPct val="115000"/>
              </a:lnSpc>
              <a:spcBef>
                <a:spcPts val="800"/>
              </a:spcBef>
              <a:buSzTx/>
              <a:buNone/>
              <a:defRPr sz="4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87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3166" y="1472704"/>
            <a:ext cx="3093381" cy="5385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4500" b="1"/>
            </a:lvl1pPr>
          </a:lstStyle>
          <a:p>
            <a:r>
              <a:rPr dirty="0" err="1" smtClean="0"/>
              <a:t>Сеть</a:t>
            </a:r>
            <a:r>
              <a:rPr dirty="0" smtClean="0"/>
              <a:t> </a:t>
            </a:r>
            <a:r>
              <a:rPr dirty="0"/>
              <a:t>(</a:t>
            </a:r>
            <a:r>
              <a:rPr dirty="0" err="1"/>
              <a:t>тип</a:t>
            </a:r>
            <a:r>
              <a:rPr dirty="0"/>
              <a:t> </a:t>
            </a:r>
            <a:r>
              <a:rPr dirty="0" err="1"/>
              <a:t>соединения</a:t>
            </a:r>
            <a:r>
              <a:rPr dirty="0"/>
              <a:t>)</a:t>
            </a:r>
          </a:p>
        </p:txBody>
      </p:sp>
      <p:sp>
        <p:nvSpPr>
          <p:cNvPr id="390" name="Shape 390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54</a:t>
            </a:fld>
            <a:endParaRPr/>
          </a:p>
        </p:txBody>
      </p:sp>
      <p:sp>
        <p:nvSpPr>
          <p:cNvPr id="391" name="Shape 391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00125">
              <a:lnSpc>
                <a:spcPct val="115000"/>
              </a:lnSpc>
              <a:spcBef>
                <a:spcPts val="800"/>
              </a:spcBef>
              <a:buSzTx/>
              <a:buNone/>
              <a:defRPr sz="4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92" name="65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53434" y="1545728"/>
            <a:ext cx="3221134" cy="5729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42987" fill="hold"/>
                                        <p:tgtEl>
                                          <p:spTgt spid="3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9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dirty="0" err="1" smtClean="0"/>
              <a:t>Прерывания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55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Неожиданно получить звонок (смс, напоминание, нотификацию и т.д.);</a:t>
            </a:r>
          </a:p>
          <a:p>
            <a: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Закрыть приложение для того, чтобы открыть какое-то другое на некоторое время и вернуться к вашему приложению позже;</a:t>
            </a:r>
          </a:p>
          <a:p>
            <a:pPr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Послать девайс в сон на некоторое время.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56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23134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>
            <a:spLocks noGrp="1"/>
          </p:cNvSpPr>
          <p:nvPr>
            <p:ph type="title"/>
          </p:nvPr>
        </p:nvSpPr>
        <p:spPr>
          <a:xfrm>
            <a:off x="2794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65759">
              <a:defRPr sz="4100" b="1"/>
            </a:lvl1pPr>
          </a:lstStyle>
          <a:p>
            <a:r>
              <a:t>Feedback</a:t>
            </a:r>
          </a:p>
        </p:txBody>
      </p:sp>
      <p:sp>
        <p:nvSpPr>
          <p:cNvPr id="399" name="Shape 399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57</a:t>
            </a:fld>
            <a:endParaRPr/>
          </a:p>
        </p:txBody>
      </p:sp>
      <p:sp>
        <p:nvSpPr>
          <p:cNvPr id="400" name="Shape 400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49580">
              <a:lnSpc>
                <a:spcPct val="115000"/>
              </a:lnSpc>
              <a:spcBef>
                <a:spcPts val="1000"/>
              </a:spcBef>
              <a:buSzTx/>
              <a:buNone/>
              <a:defRPr sz="31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401" name="Снимок экрана 2016-04-06 в 22.09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7000" y="2117229"/>
            <a:ext cx="9418000" cy="2954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xfrm>
            <a:off x="2794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65759">
              <a:defRPr sz="4100" b="1"/>
            </a:lvl1pPr>
          </a:lstStyle>
          <a:p>
            <a:r>
              <a:t>Feedback</a:t>
            </a:r>
          </a:p>
        </p:txBody>
      </p:sp>
      <p:sp>
        <p:nvSpPr>
          <p:cNvPr id="404" name="Shape 404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58</a:t>
            </a:fld>
            <a:endParaRPr/>
          </a:p>
        </p:txBody>
      </p:sp>
      <p:sp>
        <p:nvSpPr>
          <p:cNvPr id="405" name="Shape 405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49580">
              <a:lnSpc>
                <a:spcPct val="115000"/>
              </a:lnSpc>
              <a:spcBef>
                <a:spcPts val="1000"/>
              </a:spcBef>
              <a:buSzTx/>
              <a:buNone/>
              <a:defRPr sz="31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406" name="Снимок экрана 2016-04-06 в 22.11.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746" y="1765670"/>
            <a:ext cx="9327254" cy="29954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/>
          </p:cNvSpPr>
          <p:nvPr>
            <p:ph type="title"/>
          </p:nvPr>
        </p:nvSpPr>
        <p:spPr>
          <a:xfrm>
            <a:off x="2794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65759">
              <a:defRPr sz="4100" b="1"/>
            </a:lvl1pPr>
          </a:lstStyle>
          <a:p>
            <a:r>
              <a:t>Feedback</a:t>
            </a:r>
          </a:p>
        </p:txBody>
      </p:sp>
      <p:sp>
        <p:nvSpPr>
          <p:cNvPr id="409" name="Shape 409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59</a:t>
            </a:fld>
            <a:endParaRPr/>
          </a:p>
        </p:txBody>
      </p:sp>
      <p:sp>
        <p:nvSpPr>
          <p:cNvPr id="410" name="Shape 410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49580">
              <a:lnSpc>
                <a:spcPct val="115000"/>
              </a:lnSpc>
              <a:spcBef>
                <a:spcPts val="1000"/>
              </a:spcBef>
              <a:buSzTx/>
              <a:buNone/>
              <a:defRPr sz="31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411" name="Снимок экрана 2016-04-06 в 22.12.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" y="1721912"/>
            <a:ext cx="9398000" cy="2934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197" name="Shape 197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41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 err="1"/>
              <a:t>Регистрация</a:t>
            </a:r>
            <a:r>
              <a:rPr dirty="0"/>
              <a:t>:</a:t>
            </a:r>
          </a:p>
          <a:p>
            <a:pPr marL="0" indent="0">
              <a:buSzTx/>
              <a:buNone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900" dirty="0" smtClean="0"/>
              <a:t>Дата Рождения</a:t>
            </a:r>
            <a:r>
              <a:rPr sz="3900" dirty="0" smtClean="0"/>
              <a:t> </a:t>
            </a:r>
            <a:endParaRPr lang="ru-RU" sz="3900" dirty="0" smtClean="0"/>
          </a:p>
          <a:p>
            <a:pPr marL="0" indent="0">
              <a:buSzTx/>
              <a:buNone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sz="3900" dirty="0" smtClean="0"/>
              <a:t>(</a:t>
            </a:r>
            <a:r>
              <a:rPr sz="3900" dirty="0" err="1" smtClean="0"/>
              <a:t>указана</a:t>
            </a:r>
            <a:r>
              <a:rPr lang="ru-RU" sz="3900" dirty="0" smtClean="0"/>
              <a:t> </a:t>
            </a:r>
            <a:r>
              <a:rPr sz="3900" dirty="0" smtClean="0"/>
              <a:t>/</a:t>
            </a:r>
            <a:r>
              <a:rPr lang="ru-RU" sz="3900" dirty="0" smtClean="0"/>
              <a:t> </a:t>
            </a:r>
            <a:r>
              <a:rPr sz="3900" dirty="0" err="1" smtClean="0"/>
              <a:t>не</a:t>
            </a:r>
            <a:r>
              <a:rPr sz="3900" dirty="0" smtClean="0"/>
              <a:t> </a:t>
            </a:r>
            <a:r>
              <a:rPr sz="3900" dirty="0" err="1"/>
              <a:t>указана</a:t>
            </a:r>
            <a:r>
              <a:rPr sz="3900" dirty="0"/>
              <a:t>) </a:t>
            </a:r>
          </a:p>
          <a:p>
            <a:pPr marL="0" indent="0">
              <a:buSzTx/>
              <a:buNone/>
              <a:defRPr sz="41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dirty="0">
                <a:solidFill>
                  <a:srgbClr val="FF2600"/>
                </a:solidFill>
              </a:rPr>
              <a:t>!</a:t>
            </a:r>
            <a:r>
              <a:rPr dirty="0" err="1">
                <a:solidFill>
                  <a:srgbClr val="FF2600"/>
                </a:solidFill>
              </a:rPr>
              <a:t>серверу</a:t>
            </a:r>
            <a:r>
              <a:rPr dirty="0">
                <a:solidFill>
                  <a:srgbClr val="FF2600"/>
                </a:solidFill>
              </a:rPr>
              <a:t> </a:t>
            </a:r>
            <a:r>
              <a:rPr dirty="0" err="1">
                <a:solidFill>
                  <a:srgbClr val="FF2600"/>
                </a:solidFill>
              </a:rPr>
              <a:t>все</a:t>
            </a:r>
            <a:r>
              <a:rPr dirty="0">
                <a:solidFill>
                  <a:srgbClr val="FF2600"/>
                </a:solidFill>
              </a:rPr>
              <a:t> </a:t>
            </a:r>
            <a:r>
              <a:rPr dirty="0" err="1">
                <a:solidFill>
                  <a:srgbClr val="FF2600"/>
                </a:solidFill>
              </a:rPr>
              <a:t>равно</a:t>
            </a:r>
            <a:r>
              <a:rPr dirty="0">
                <a:solidFill>
                  <a:srgbClr val="FF260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49820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xfrm>
            <a:off x="2794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65759">
              <a:defRPr sz="4100" b="1"/>
            </a:lvl1pPr>
          </a:lstStyle>
          <a:p>
            <a:r>
              <a:t>Feedback</a:t>
            </a:r>
          </a:p>
        </p:txBody>
      </p:sp>
      <p:sp>
        <p:nvSpPr>
          <p:cNvPr id="414" name="Shape 414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60</a:t>
            </a:fld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49580">
              <a:lnSpc>
                <a:spcPct val="115000"/>
              </a:lnSpc>
              <a:spcBef>
                <a:spcPts val="1000"/>
              </a:spcBef>
              <a:buSzTx/>
              <a:buNone/>
              <a:defRPr sz="31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416" name="Снимок экрана 2016-04-06 в 22.16.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6422" y="1883939"/>
            <a:ext cx="9280422" cy="31362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/>
          </p:cNvSpPr>
          <p:nvPr>
            <p:ph type="title"/>
          </p:nvPr>
        </p:nvSpPr>
        <p:spPr>
          <a:xfrm>
            <a:off x="2794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17845">
              <a:defRPr sz="3607" b="1"/>
            </a:lvl1pPr>
          </a:lstStyle>
          <a:p>
            <a:r>
              <a:t>Безумные отзывы в Google Play</a:t>
            </a:r>
          </a:p>
        </p:txBody>
      </p:sp>
      <p:sp>
        <p:nvSpPr>
          <p:cNvPr id="419" name="Shape 419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61</a:t>
            </a:fld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49580">
              <a:lnSpc>
                <a:spcPct val="115000"/>
              </a:lnSpc>
              <a:spcBef>
                <a:spcPts val="1000"/>
              </a:spcBef>
              <a:buSzTx/>
              <a:buNone/>
              <a:defRPr sz="3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421" name="Снимок экрана 2016-04-06 в 23.19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2954" y="1371375"/>
            <a:ext cx="6567710" cy="2044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Снимок экрана 2016-04-06 в 23.21.5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4999" y="3214998"/>
            <a:ext cx="6372951" cy="3604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>
            <a:spLocks noGrp="1"/>
          </p:cNvSpPr>
          <p:nvPr>
            <p:ph type="title"/>
          </p:nvPr>
        </p:nvSpPr>
        <p:spPr>
          <a:xfrm>
            <a:off x="2794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317845">
              <a:defRPr sz="3607" b="1"/>
            </a:lvl1pPr>
          </a:lstStyle>
          <a:p>
            <a:r>
              <a:t>Безумные отзывы в Google Play</a:t>
            </a:r>
          </a:p>
        </p:txBody>
      </p:sp>
      <p:sp>
        <p:nvSpPr>
          <p:cNvPr id="425" name="Shape 42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62</a:t>
            </a:fld>
            <a:endParaRPr/>
          </a:p>
        </p:txBody>
      </p:sp>
      <p:sp>
        <p:nvSpPr>
          <p:cNvPr id="426" name="Shape 42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49580">
              <a:lnSpc>
                <a:spcPct val="115000"/>
              </a:lnSpc>
              <a:spcBef>
                <a:spcPts val="1000"/>
              </a:spcBef>
              <a:buSzTx/>
              <a:buNone/>
              <a:defRPr sz="32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427" name="Снимок экрана 2016-04-06 в 23.2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1833" y="1545729"/>
            <a:ext cx="7416049" cy="51912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>
            <a:spLocks noGrp="1"/>
          </p:cNvSpPr>
          <p:nvPr>
            <p:ph type="title"/>
          </p:nvPr>
        </p:nvSpPr>
        <p:spPr>
          <a:xfrm>
            <a:off x="279446" y="258969"/>
            <a:ext cx="7514726" cy="86899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367405">
              <a:defRPr sz="4100" b="1"/>
            </a:lvl1pPr>
          </a:lstStyle>
          <a:p>
            <a:r>
              <a:t>Безумные отзывы App Store</a:t>
            </a:r>
          </a:p>
        </p:txBody>
      </p:sp>
      <p:sp>
        <p:nvSpPr>
          <p:cNvPr id="430" name="Shape 430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63</a:t>
            </a:fld>
            <a:endParaRPr/>
          </a:p>
        </p:txBody>
      </p:sp>
      <p:sp>
        <p:nvSpPr>
          <p:cNvPr id="431" name="Shape 431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27101">
              <a:lnSpc>
                <a:spcPct val="103500"/>
              </a:lnSpc>
              <a:spcBef>
                <a:spcPts val="900"/>
              </a:spcBef>
              <a:buSzTx/>
              <a:buNone/>
              <a:defRPr sz="4600"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432" name="Снимок экрана 2016-04-06 в 23.27.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3156" y="1545728"/>
            <a:ext cx="4352236" cy="53503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64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646436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65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</a:p>
          <a:p>
            <a:pPr marL="0" indent="0"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7776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66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 smtClean="0">
                <a:sym typeface="Times New Roman"/>
              </a:rPr>
              <a:t>sability</a:t>
            </a:r>
            <a:endParaRPr lang="en-US" sz="3600" dirty="0" smtClean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9442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67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37482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68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Случайное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err="1" smtClean="0"/>
              <a:t>Мультиплатформенность</a:t>
            </a:r>
            <a:r>
              <a:rPr lang="ru-RU" dirty="0" smtClean="0"/>
              <a:t> и </a:t>
            </a:r>
            <a:r>
              <a:rPr lang="ru-RU" dirty="0" err="1" smtClean="0"/>
              <a:t>мультидевайсовость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08841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69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Случайное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err="1" smtClean="0"/>
              <a:t>Мультиплатформенность</a:t>
            </a:r>
            <a:r>
              <a:rPr lang="ru-RU" dirty="0" smtClean="0"/>
              <a:t> и </a:t>
            </a:r>
            <a:r>
              <a:rPr lang="ru-RU" dirty="0" err="1" smtClean="0"/>
              <a:t>мультидевайсовость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Лабораторное тестирование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9716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01" name="Shape 201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55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Регистрация:</a:t>
            </a:r>
          </a:p>
          <a:p>
            <a:pPr marL="0" indent="0">
              <a:buSzTx/>
              <a:buNone/>
              <a:defRPr sz="55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Пол (выбран/не выбран)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70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Случайное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err="1" smtClean="0"/>
              <a:t>Мультиплатформенность</a:t>
            </a:r>
            <a:r>
              <a:rPr lang="ru-RU" dirty="0" smtClean="0"/>
              <a:t> и </a:t>
            </a:r>
            <a:r>
              <a:rPr lang="ru-RU" dirty="0" err="1" smtClean="0"/>
              <a:t>мультидевайсовость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Лабораторное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Аттестационное тестирование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09108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71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Случайное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err="1" smtClean="0"/>
              <a:t>Мультиплатформенность</a:t>
            </a:r>
            <a:r>
              <a:rPr lang="ru-RU" dirty="0" smtClean="0"/>
              <a:t> и </a:t>
            </a:r>
            <a:r>
              <a:rPr lang="ru-RU" dirty="0" err="1" smtClean="0"/>
              <a:t>мультидевайсовость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Лабораторное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Аттестационное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Размер экрана и </a:t>
            </a:r>
            <a:r>
              <a:rPr lang="en-US" dirty="0" smtClean="0"/>
              <a:t>touch-</a:t>
            </a:r>
            <a:r>
              <a:rPr lang="ru-RU" dirty="0" smtClean="0"/>
              <a:t>интерфейс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346457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72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Случайное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err="1" smtClean="0"/>
              <a:t>Мультиплатформенность</a:t>
            </a:r>
            <a:r>
              <a:rPr lang="ru-RU" dirty="0" smtClean="0"/>
              <a:t> и </a:t>
            </a:r>
            <a:r>
              <a:rPr lang="ru-RU" dirty="0" err="1" smtClean="0"/>
              <a:t>мультидевайсовость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Лабораторное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Аттестационное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Размер экрана и </a:t>
            </a:r>
            <a:r>
              <a:rPr lang="en-US" dirty="0" smtClean="0"/>
              <a:t>touch-</a:t>
            </a:r>
            <a:r>
              <a:rPr lang="ru-RU" dirty="0" smtClean="0"/>
              <a:t>интерфейс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Ресурсы устройства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54414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73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Случайное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err="1" smtClean="0"/>
              <a:t>Мультиплатформенность</a:t>
            </a:r>
            <a:r>
              <a:rPr lang="ru-RU" dirty="0" smtClean="0"/>
              <a:t> и </a:t>
            </a:r>
            <a:r>
              <a:rPr lang="ru-RU" dirty="0" err="1" smtClean="0"/>
              <a:t>мультидевайсовость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Лабораторное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Аттестационное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Размер экрана и </a:t>
            </a:r>
            <a:r>
              <a:rPr lang="en-US" dirty="0" smtClean="0"/>
              <a:t>touch-</a:t>
            </a:r>
            <a:r>
              <a:rPr lang="ru-RU" dirty="0" smtClean="0"/>
              <a:t>интерфейс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Ресурсы устройства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Разрешение экрана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094757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74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Случайное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err="1" smtClean="0"/>
              <a:t>Мультиплатформенность</a:t>
            </a:r>
            <a:r>
              <a:rPr lang="ru-RU" dirty="0" smtClean="0"/>
              <a:t> и </a:t>
            </a:r>
            <a:r>
              <a:rPr lang="ru-RU" dirty="0" err="1" smtClean="0"/>
              <a:t>мультидевайсовость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Лабораторное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Аттестационное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Размер экрана и </a:t>
            </a:r>
            <a:r>
              <a:rPr lang="en-US" dirty="0" smtClean="0"/>
              <a:t>touch-</a:t>
            </a:r>
            <a:r>
              <a:rPr lang="ru-RU" dirty="0" smtClean="0"/>
              <a:t>интерфейс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Ресурсы устройства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Разрешение экрана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Платный контент внутри приложения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02260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75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Случайное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err="1" smtClean="0"/>
              <a:t>Мультиплатформенность</a:t>
            </a:r>
            <a:r>
              <a:rPr lang="ru-RU" dirty="0" smtClean="0"/>
              <a:t> и </a:t>
            </a:r>
            <a:r>
              <a:rPr lang="ru-RU" dirty="0" err="1" smtClean="0"/>
              <a:t>мультидевайсовость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Лабораторное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Аттестационное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Размер экрана и </a:t>
            </a:r>
            <a:r>
              <a:rPr lang="en-US" dirty="0" smtClean="0"/>
              <a:t>touch-</a:t>
            </a:r>
            <a:r>
              <a:rPr lang="ru-RU" dirty="0" smtClean="0"/>
              <a:t>интерфейс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Ресурсы устройства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Разрешение экрана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Платный контент внутри приложения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17084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76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Операционная система и железо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Человеческий фактор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Тестирование обновлений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3600" dirty="0" smtClean="0">
                <a:sym typeface="Times New Roman"/>
              </a:rPr>
              <a:t>Интернационализация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en-US" sz="3600" dirty="0">
                <a:sym typeface="Times New Roman"/>
              </a:rPr>
              <a:t>U</a:t>
            </a:r>
            <a:r>
              <a:rPr lang="ru-RU" sz="3600" dirty="0" err="1">
                <a:sym typeface="Times New Roman"/>
              </a:rPr>
              <a:t>sability</a:t>
            </a:r>
            <a:endParaRPr lang="en-US" sz="3600" dirty="0">
              <a:sym typeface="Times New Roman"/>
            </a:endParaRP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Нагрузочное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Случайное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err="1" smtClean="0"/>
              <a:t>Мультиплатформенность</a:t>
            </a:r>
            <a:r>
              <a:rPr lang="ru-RU" dirty="0" smtClean="0"/>
              <a:t> и </a:t>
            </a:r>
            <a:r>
              <a:rPr lang="ru-RU" dirty="0" err="1" smtClean="0"/>
              <a:t>мультидевайсовость</a:t>
            </a:r>
            <a:endParaRPr lang="ru-RU" dirty="0" smtClean="0"/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Лабораторное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Аттестационное тестирование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Размер экрана и </a:t>
            </a:r>
            <a:r>
              <a:rPr lang="en-US" dirty="0" smtClean="0"/>
              <a:t>touch-</a:t>
            </a:r>
            <a:r>
              <a:rPr lang="ru-RU" dirty="0" smtClean="0"/>
              <a:t>интерфейс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Ресурсы устройства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Разрешение экрана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Платный контент внутри приложения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Постоянная обратная связь с пользователем</a:t>
            </a:r>
          </a:p>
          <a:p>
            <a:pPr marL="571500" indent="-5715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dirty="0" smtClean="0"/>
              <a:t>Обновления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90724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rPr lang="ru-RU" dirty="0" smtClean="0"/>
              <a:t>Основные принципы</a:t>
            </a:r>
            <a:endParaRPr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77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4800" dirty="0">
                <a:sym typeface="Times New Roman"/>
              </a:rPr>
              <a:t>Т</a:t>
            </a:r>
            <a:r>
              <a:rPr lang="ru-RU" sz="4800" dirty="0" smtClean="0">
                <a:sym typeface="Times New Roman"/>
              </a:rPr>
              <a:t>естирование </a:t>
            </a:r>
            <a:r>
              <a:rPr lang="ru-RU" sz="4800" dirty="0">
                <a:sym typeface="Times New Roman"/>
              </a:rPr>
              <a:t>мобильных телефонов займёт больше времени, чем вы предполагаете, даже если вы и так допускаете, что оно займёт больше </a:t>
            </a:r>
            <a:r>
              <a:rPr lang="ru-RU" sz="4800" dirty="0" smtClean="0">
                <a:sym typeface="Times New Roman"/>
              </a:rPr>
              <a:t>времени.</a:t>
            </a:r>
            <a:endParaRPr sz="4800" dirty="0"/>
          </a:p>
        </p:txBody>
      </p:sp>
    </p:spTree>
    <p:extLst>
      <p:ext uri="{BB962C8B-B14F-4D97-AF65-F5344CB8AC3E}">
        <p14:creationId xmlns:p14="http://schemas.microsoft.com/office/powerpoint/2010/main" val="33481512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5000" b="1"/>
            </a:lvl1pPr>
          </a:lstStyle>
          <a:p>
            <a:r>
              <a:rPr lang="ru-RU" sz="3200" dirty="0" smtClean="0"/>
              <a:t>Проблемы в тестировании мобильных приложений.</a:t>
            </a:r>
            <a:endParaRPr sz="3200"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78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292146" y="1575412"/>
            <a:ext cx="8009031" cy="46701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- Мобильные </a:t>
            </a:r>
            <a:r>
              <a:rPr lang="ru-RU" sz="2800" dirty="0">
                <a:sym typeface="Times New Roman"/>
              </a:rPr>
              <a:t>устройства работают от </a:t>
            </a:r>
            <a:r>
              <a:rPr lang="ru-RU" sz="2800" dirty="0" smtClean="0">
                <a:sym typeface="Times New Roman"/>
              </a:rPr>
              <a:t>аккумуляторов.</a:t>
            </a:r>
          </a:p>
        </p:txBody>
      </p:sp>
    </p:spTree>
    <p:extLst>
      <p:ext uri="{BB962C8B-B14F-4D97-AF65-F5344CB8AC3E}">
        <p14:creationId xmlns:p14="http://schemas.microsoft.com/office/powerpoint/2010/main" val="33679324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5000" b="1"/>
            </a:lvl1pPr>
          </a:lstStyle>
          <a:p>
            <a:r>
              <a:rPr lang="ru-RU" sz="3200" dirty="0" smtClean="0"/>
              <a:t>Проблемы в тестировании мобильных приложений.</a:t>
            </a:r>
            <a:endParaRPr sz="3200"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79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292146" y="1575412"/>
            <a:ext cx="8009031" cy="46701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Мобильные </a:t>
            </a:r>
            <a:r>
              <a:rPr lang="ru-RU" sz="2800" dirty="0">
                <a:sym typeface="Times New Roman"/>
              </a:rPr>
              <a:t>устройства работают от </a:t>
            </a:r>
            <a:r>
              <a:rPr lang="ru-RU" sz="2800" dirty="0" smtClean="0">
                <a:sym typeface="Times New Roman"/>
              </a:rPr>
              <a:t>аккумуляторов.</a:t>
            </a:r>
          </a:p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Переход в </a:t>
            </a:r>
            <a:r>
              <a:rPr lang="ru-RU" sz="2800" dirty="0">
                <a:sym typeface="Times New Roman"/>
              </a:rPr>
              <a:t>режим ожидания прямо посреди </a:t>
            </a:r>
            <a:r>
              <a:rPr lang="ru-RU" sz="2800" dirty="0" smtClean="0">
                <a:sym typeface="Times New Roman"/>
              </a:rPr>
              <a:t>теста.</a:t>
            </a:r>
          </a:p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lang="ru-RU" sz="2800" dirty="0" smtClean="0"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29560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05" name="Shape 205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6" name="Shape 206"/>
          <p:cNvSpPr>
            <a:spLocks noGrp="1"/>
          </p:cNvSpPr>
          <p:nvPr>
            <p:ph type="body" idx="1"/>
          </p:nvPr>
        </p:nvSpPr>
        <p:spPr>
          <a:xfrm>
            <a:off x="808135" y="1863228"/>
            <a:ext cx="7527730" cy="4600643"/>
          </a:xfrm>
          <a:prstGeom prst="rect">
            <a:avLst/>
          </a:prstGeom>
        </p:spPr>
        <p:txBody>
          <a:bodyPr/>
          <a:lstStyle/>
          <a:p>
            <a:pPr marL="0" indent="0" defTabSz="388620">
              <a:spcBef>
                <a:spcPts val="400"/>
              </a:spcBef>
              <a:buSzTx/>
              <a:buNone/>
              <a:defRPr sz="306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Регистрация:</a:t>
            </a:r>
          </a:p>
          <a:p>
            <a:pPr marL="0" indent="0" defTabSz="388620">
              <a:spcBef>
                <a:spcPts val="400"/>
              </a:spcBef>
              <a:buSzTx/>
              <a:buNone/>
              <a:defRPr sz="357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Логин </a:t>
            </a:r>
          </a:p>
          <a:p>
            <a:pPr marL="0" indent="0" defTabSz="388620">
              <a:spcBef>
                <a:spcPts val="400"/>
              </a:spcBef>
              <a:buSzTx/>
              <a:buNone/>
              <a:defRPr sz="357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(не указан</a:t>
            </a:r>
          </a:p>
          <a:p>
            <a:pPr marL="0" indent="0" defTabSz="388620">
              <a:spcBef>
                <a:spcPts val="400"/>
              </a:spcBef>
              <a:buSzTx/>
              <a:buNone/>
              <a:defRPr sz="357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от 1 до 3 символов</a:t>
            </a:r>
          </a:p>
          <a:p>
            <a:pPr marL="0" indent="0" defTabSz="388620">
              <a:spcBef>
                <a:spcPts val="400"/>
              </a:spcBef>
              <a:buSzTx/>
              <a:buNone/>
              <a:defRPr sz="357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от 4 до 30 символов </a:t>
            </a:r>
            <a:r>
              <a:rPr>
                <a:solidFill>
                  <a:srgbClr val="FF2600"/>
                </a:solidFill>
              </a:rPr>
              <a:t>!корректный!</a:t>
            </a:r>
          </a:p>
          <a:p>
            <a:pPr marL="0" indent="0" defTabSz="388620">
              <a:spcBef>
                <a:spcPts val="400"/>
              </a:spcBef>
              <a:buSzTx/>
              <a:buNone/>
              <a:defRPr sz="357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больше 30 символов</a:t>
            </a:r>
          </a:p>
          <a:p>
            <a:pPr marL="0" indent="0" defTabSz="388620">
              <a:spcBef>
                <a:spcPts val="400"/>
              </a:spcBef>
              <a:buSzTx/>
              <a:buNone/>
              <a:defRPr sz="357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уже существующий логин </a:t>
            </a:r>
          </a:p>
          <a:p>
            <a:pPr marL="0" indent="0" defTabSz="388620">
              <a:spcBef>
                <a:spcPts val="400"/>
              </a:spcBef>
              <a:buSzTx/>
              <a:buNone/>
              <a:defRPr sz="357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solidFill>
                  <a:srgbClr val="FF2600"/>
                </a:solidFill>
              </a:rPr>
              <a:t>!корректный, но уже существующий!</a:t>
            </a:r>
            <a:r>
              <a:t>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5000" b="1"/>
            </a:lvl1pPr>
          </a:lstStyle>
          <a:p>
            <a:r>
              <a:rPr lang="ru-RU" sz="3200" dirty="0" smtClean="0"/>
              <a:t>Проблемы в тестировании мобильных приложений.</a:t>
            </a:r>
            <a:endParaRPr sz="3200"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80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292146" y="1575412"/>
            <a:ext cx="8009031" cy="46701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Мобильные </a:t>
            </a:r>
            <a:r>
              <a:rPr lang="ru-RU" sz="2800" dirty="0">
                <a:sym typeface="Times New Roman"/>
              </a:rPr>
              <a:t>устройства работают от </a:t>
            </a:r>
            <a:r>
              <a:rPr lang="ru-RU" sz="2800" dirty="0" smtClean="0">
                <a:sym typeface="Times New Roman"/>
              </a:rPr>
              <a:t>аккумуляторов.</a:t>
            </a:r>
          </a:p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Переход в </a:t>
            </a:r>
            <a:r>
              <a:rPr lang="ru-RU" sz="2800" dirty="0">
                <a:sym typeface="Times New Roman"/>
              </a:rPr>
              <a:t>режим ожидания прямо посреди </a:t>
            </a:r>
            <a:r>
              <a:rPr lang="ru-RU" sz="2800" dirty="0" smtClean="0">
                <a:sym typeface="Times New Roman"/>
              </a:rPr>
              <a:t>теста.</a:t>
            </a:r>
          </a:p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Проблема набора определенного текста.</a:t>
            </a:r>
          </a:p>
        </p:txBody>
      </p:sp>
    </p:spTree>
    <p:extLst>
      <p:ext uri="{BB962C8B-B14F-4D97-AF65-F5344CB8AC3E}">
        <p14:creationId xmlns:p14="http://schemas.microsoft.com/office/powerpoint/2010/main" val="314778923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448055">
              <a:defRPr sz="5000" b="1"/>
            </a:lvl1pPr>
          </a:lstStyle>
          <a:p>
            <a:r>
              <a:rPr lang="ru-RU" sz="3200" dirty="0" smtClean="0"/>
              <a:t>Проблемы в тестировании мобильных приложений.</a:t>
            </a:r>
            <a:endParaRPr sz="3200" dirty="0"/>
          </a:p>
        </p:txBody>
      </p:sp>
      <p:sp>
        <p:nvSpPr>
          <p:cNvPr id="395" name="Shape 395"/>
          <p:cNvSpPr>
            <a:spLocks noGrp="1"/>
          </p:cNvSpPr>
          <p:nvPr>
            <p:ph type="sldNum" sz="quarter" idx="4294967295"/>
          </p:nvPr>
        </p:nvSpPr>
        <p:spPr>
          <a:xfrm>
            <a:off x="8604157" y="6413922"/>
            <a:ext cx="301904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81</a:t>
            </a:fld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body" idx="1"/>
          </p:nvPr>
        </p:nvSpPr>
        <p:spPr>
          <a:xfrm>
            <a:off x="292146" y="1575412"/>
            <a:ext cx="8009031" cy="467011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Мобильные </a:t>
            </a:r>
            <a:r>
              <a:rPr lang="ru-RU" sz="2800" dirty="0">
                <a:sym typeface="Times New Roman"/>
              </a:rPr>
              <a:t>устройства работают от </a:t>
            </a:r>
            <a:r>
              <a:rPr lang="ru-RU" sz="2800" dirty="0" smtClean="0">
                <a:sym typeface="Times New Roman"/>
              </a:rPr>
              <a:t>аккумуляторов.</a:t>
            </a:r>
          </a:p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Переход в </a:t>
            </a:r>
            <a:r>
              <a:rPr lang="ru-RU" sz="2800" dirty="0">
                <a:sym typeface="Times New Roman"/>
              </a:rPr>
              <a:t>режим ожидания прямо посреди </a:t>
            </a:r>
            <a:r>
              <a:rPr lang="ru-RU" sz="2800" dirty="0" smtClean="0">
                <a:sym typeface="Times New Roman"/>
              </a:rPr>
              <a:t>теста.</a:t>
            </a:r>
          </a:p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Проблема набора определенного текста.</a:t>
            </a:r>
          </a:p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 smtClean="0">
                <a:sym typeface="Times New Roman"/>
              </a:rPr>
              <a:t>Тестирование </a:t>
            </a:r>
            <a:r>
              <a:rPr lang="ru-RU" sz="2800" dirty="0">
                <a:sym typeface="Times New Roman"/>
              </a:rPr>
              <a:t>в условиях входящих звонков, </a:t>
            </a:r>
            <a:r>
              <a:rPr lang="ru-RU" sz="2800" dirty="0" smtClean="0">
                <a:sym typeface="Times New Roman"/>
              </a:rPr>
              <a:t>смс.</a:t>
            </a:r>
          </a:p>
          <a:p>
            <a:pPr marL="457200" indent="-457200">
              <a:buFontTx/>
              <a:buChar char="-"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2800" dirty="0">
                <a:sym typeface="Times New Roman"/>
              </a:rPr>
              <a:t>Создание скриншотов и </a:t>
            </a:r>
            <a:r>
              <a:rPr lang="ru-RU" sz="2800" dirty="0" smtClean="0">
                <a:sym typeface="Times New Roman"/>
              </a:rPr>
              <a:t>видео.</a:t>
            </a:r>
          </a:p>
        </p:txBody>
      </p:sp>
    </p:spTree>
    <p:extLst>
      <p:ext uri="{BB962C8B-B14F-4D97-AF65-F5344CB8AC3E}">
        <p14:creationId xmlns:p14="http://schemas.microsoft.com/office/powerpoint/2010/main" val="358460081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xfrm>
            <a:off x="2794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48055">
              <a:defRPr sz="5000" b="1"/>
            </a:lvl1pPr>
          </a:lstStyle>
          <a:p>
            <a:r>
              <a:t>Домашнее задание №7</a:t>
            </a:r>
          </a:p>
        </p:txBody>
      </p:sp>
      <p:sp>
        <p:nvSpPr>
          <p:cNvPr id="435" name="Shape 435"/>
          <p:cNvSpPr>
            <a:spLocks noGrp="1"/>
          </p:cNvSpPr>
          <p:nvPr>
            <p:ph type="sldNum" sz="quarter" idx="4294967295"/>
          </p:nvPr>
        </p:nvSpPr>
        <p:spPr>
          <a:xfrm>
            <a:off x="8604154" y="6413921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82</a:t>
            </a:fld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body" idx="1"/>
          </p:nvPr>
        </p:nvSpPr>
        <p:spPr>
          <a:xfrm>
            <a:off x="539493" y="1545729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 defTabSz="434340">
              <a:lnSpc>
                <a:spcPct val="81000"/>
              </a:lnSpc>
              <a:spcBef>
                <a:spcPts val="400"/>
              </a:spcBef>
              <a:buSzTx/>
              <a:buNone/>
              <a:defRPr sz="34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Задача: описать найденную в мобильном приложении ошибку, используя полученные знания. </a:t>
            </a:r>
          </a:p>
          <a:p>
            <a:pPr marL="0" indent="0" defTabSz="434340">
              <a:lnSpc>
                <a:spcPct val="81000"/>
              </a:lnSpc>
              <a:spcBef>
                <a:spcPts val="400"/>
              </a:spcBef>
              <a:buSzTx/>
              <a:buNone/>
              <a:defRPr sz="34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(1 ошибка)</a:t>
            </a:r>
          </a:p>
          <a:p>
            <a:pPr marL="0" indent="0" defTabSz="434340">
              <a:lnSpc>
                <a:spcPct val="81000"/>
              </a:lnSpc>
              <a:spcBef>
                <a:spcPts val="400"/>
              </a:spcBef>
              <a:buSzTx/>
              <a:buNone/>
              <a:defRPr sz="342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  <a:p>
            <a:pPr marL="0" indent="0" defTabSz="434340">
              <a:lnSpc>
                <a:spcPct val="81000"/>
              </a:lnSpc>
              <a:spcBef>
                <a:spcPts val="400"/>
              </a:spcBef>
              <a:buSzTx/>
              <a:buNone/>
              <a:defRPr sz="34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Источники информации об ошибках:</a:t>
            </a:r>
          </a:p>
          <a:p>
            <a:pPr marL="0" indent="0" defTabSz="434340">
              <a:lnSpc>
                <a:spcPct val="81000"/>
              </a:lnSpc>
              <a:spcBef>
                <a:spcPts val="400"/>
              </a:spcBef>
              <a:buSzTx/>
              <a:buNone/>
              <a:defRPr sz="34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1. Прилагаемые видео. </a:t>
            </a:r>
          </a:p>
          <a:p>
            <a:pPr marL="0" indent="0" defTabSz="434340">
              <a:lnSpc>
                <a:spcPct val="81000"/>
              </a:lnSpc>
              <a:spcBef>
                <a:spcPts val="400"/>
              </a:spcBef>
              <a:buSzTx/>
              <a:buNone/>
              <a:defRPr sz="34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2. Самостоятельно найденные (+1)</a:t>
            </a:r>
          </a:p>
          <a:p>
            <a:pPr marL="0" indent="0" defTabSz="434340">
              <a:lnSpc>
                <a:spcPct val="81000"/>
              </a:lnSpc>
              <a:spcBef>
                <a:spcPts val="400"/>
              </a:spcBef>
              <a:buSzTx/>
              <a:buNone/>
              <a:defRPr sz="3420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/>
          </p:cNvSpPr>
          <p:nvPr>
            <p:ph type="title"/>
          </p:nvPr>
        </p:nvSpPr>
        <p:spPr>
          <a:xfrm>
            <a:off x="279446" y="258969"/>
            <a:ext cx="7514726" cy="868990"/>
          </a:xfrm>
          <a:prstGeom prst="rect">
            <a:avLst/>
          </a:prstGeom>
        </p:spPr>
        <p:txBody>
          <a:bodyPr>
            <a:normAutofit/>
          </a:bodyPr>
          <a:lstStyle>
            <a:lvl1pPr defTabSz="448055">
              <a:defRPr sz="5000" b="1"/>
            </a:lvl1pPr>
          </a:lstStyle>
          <a:p>
            <a:endParaRPr dirty="0"/>
          </a:p>
        </p:txBody>
      </p:sp>
      <p:sp>
        <p:nvSpPr>
          <p:cNvPr id="435" name="Shape 435"/>
          <p:cNvSpPr>
            <a:spLocks noGrp="1"/>
          </p:cNvSpPr>
          <p:nvPr>
            <p:ph type="sldNum" sz="quarter" idx="4294967295"/>
          </p:nvPr>
        </p:nvSpPr>
        <p:spPr>
          <a:xfrm>
            <a:off x="8604154" y="6413921"/>
            <a:ext cx="301905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83</a:t>
            </a:fld>
            <a:endParaRPr/>
          </a:p>
        </p:txBody>
      </p:sp>
      <p:sp>
        <p:nvSpPr>
          <p:cNvPr id="436" name="Shape 436"/>
          <p:cNvSpPr>
            <a:spLocks noGrp="1"/>
          </p:cNvSpPr>
          <p:nvPr>
            <p:ph type="body" idx="1"/>
          </p:nvPr>
        </p:nvSpPr>
        <p:spPr>
          <a:xfrm>
            <a:off x="539493" y="1545729"/>
            <a:ext cx="7527729" cy="460064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 defTabSz="434340">
              <a:lnSpc>
                <a:spcPct val="81000"/>
              </a:lnSpc>
              <a:spcBef>
                <a:spcPts val="400"/>
              </a:spcBef>
              <a:buSzTx/>
              <a:buNone/>
              <a:defRPr sz="342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lang="ru-RU" sz="7200" dirty="0" smtClean="0"/>
              <a:t>Не забывайте отмечаться и оставлять отзывы о занятии! Спасибо!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8446163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xfrm>
            <a:off x="292146" y="258969"/>
            <a:ext cx="7514726" cy="868990"/>
          </a:xfrm>
          <a:prstGeom prst="rect">
            <a:avLst/>
          </a:prstGeom>
        </p:spPr>
        <p:txBody>
          <a:bodyPr/>
          <a:lstStyle>
            <a:lvl1pPr defTabSz="416052">
              <a:defRPr sz="5096" b="1"/>
            </a:lvl1pPr>
          </a:lstStyle>
          <a:p>
            <a:r>
              <a:t>Pairwise testing</a:t>
            </a:r>
          </a:p>
        </p:txBody>
      </p:sp>
      <p:sp>
        <p:nvSpPr>
          <p:cNvPr id="209" name="Shape 209"/>
          <p:cNvSpPr>
            <a:spLocks noGrp="1"/>
          </p:cNvSpPr>
          <p:nvPr>
            <p:ph type="sldNum" sz="quarter" idx="4294967295"/>
          </p:nvPr>
        </p:nvSpPr>
        <p:spPr>
          <a:xfrm>
            <a:off x="8653597" y="6413921"/>
            <a:ext cx="203021" cy="307337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xfrm>
            <a:off x="475993" y="1545728"/>
            <a:ext cx="7527729" cy="460064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36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Регистрация: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Пароль 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(не указан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указан простой пароль</a:t>
            </a:r>
          </a:p>
          <a:p>
            <a:pPr marL="0" indent="0">
              <a:buSzTx/>
              <a:buNone/>
              <a:defRPr sz="36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указан сложный пароль)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1291</Words>
  <Application>Microsoft Office PowerPoint</Application>
  <PresentationFormat>Экран (4:3)</PresentationFormat>
  <Paragraphs>449</Paragraphs>
  <Slides>84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84</vt:i4>
      </vt:variant>
    </vt:vector>
  </HeadingPairs>
  <TitlesOfParts>
    <vt:vector size="92" baseType="lpstr">
      <vt:lpstr>Calibri</vt:lpstr>
      <vt:lpstr>Helvetica</vt:lpstr>
      <vt:lpstr>HelveticaNeueCyr-Bold</vt:lpstr>
      <vt:lpstr>HelveticaNeueCyr-Roman</vt:lpstr>
      <vt:lpstr>Lucida Grande</vt:lpstr>
      <vt:lpstr>Times New Roman</vt:lpstr>
      <vt:lpstr>Wingdings</vt:lpstr>
      <vt:lpstr>Office Theme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Pairwise testing</vt:lpstr>
      <vt:lpstr>Занятие №7. Основы тестирования мобильных приложений.</vt:lpstr>
      <vt:lpstr>На этом занятии Вы узнаете: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случается дальше?</vt:lpstr>
      <vt:lpstr>Что случается дальше?</vt:lpstr>
      <vt:lpstr>Презентация PowerPoint</vt:lpstr>
      <vt:lpstr>Презентация PowerPoint</vt:lpstr>
      <vt:lpstr>Презентация PowerPoint</vt:lpstr>
      <vt:lpstr>Персональные компьютеры</vt:lpstr>
      <vt:lpstr>Персональные компьютеры</vt:lpstr>
      <vt:lpstr>Прогноз</vt:lpstr>
      <vt:lpstr>Персонализированные девайсы</vt:lpstr>
      <vt:lpstr>Персонализированные девайсы</vt:lpstr>
      <vt:lpstr>Google glass</vt:lpstr>
      <vt:lpstr>Очки VR</vt:lpstr>
      <vt:lpstr>Презентация Samsung</vt:lpstr>
      <vt:lpstr>Презентация Samsung</vt:lpstr>
      <vt:lpstr>Умный дом интернет вещей</vt:lpstr>
      <vt:lpstr>Умный дом интернет вещей</vt:lpstr>
      <vt:lpstr>Умный дом интернет вещей</vt:lpstr>
      <vt:lpstr>Egg Minder</vt:lpstr>
      <vt:lpstr>Что еще?</vt:lpstr>
      <vt:lpstr>Что будет дальше?</vt:lpstr>
      <vt:lpstr>Что будет дальше?</vt:lpstr>
      <vt:lpstr>Основные принципы тестирования мобильных приложений</vt:lpstr>
      <vt:lpstr>Основные принципы тестирования мобильных приложений</vt:lpstr>
      <vt:lpstr>Мобильность</vt:lpstr>
      <vt:lpstr>Сеть (тип соединения)</vt:lpstr>
      <vt:lpstr>Сеть (тип соединения)</vt:lpstr>
      <vt:lpstr>Сеть (тип соединения)</vt:lpstr>
      <vt:lpstr>Сеть (тип соединения)</vt:lpstr>
      <vt:lpstr>Прерывания</vt:lpstr>
      <vt:lpstr>Основные принципы</vt:lpstr>
      <vt:lpstr>Feedback</vt:lpstr>
      <vt:lpstr>Feedback</vt:lpstr>
      <vt:lpstr>Feedback</vt:lpstr>
      <vt:lpstr>Feedback</vt:lpstr>
      <vt:lpstr>Безумные отзывы в Google Play</vt:lpstr>
      <vt:lpstr>Безумные отзывы в Google Play</vt:lpstr>
      <vt:lpstr>Безумные отзывы App Store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Основные принципы</vt:lpstr>
      <vt:lpstr>Проблемы в тестировании мобильных приложений.</vt:lpstr>
      <vt:lpstr>Проблемы в тестировании мобильных приложений.</vt:lpstr>
      <vt:lpstr>Проблемы в тестировании мобильных приложений.</vt:lpstr>
      <vt:lpstr>Проблемы в тестировании мобильных приложений.</vt:lpstr>
      <vt:lpstr>Домашнее задание №7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Pairwise testing</dc:title>
  <cp:lastModifiedBy>Chepikova Maria</cp:lastModifiedBy>
  <cp:revision>23</cp:revision>
  <dcterms:modified xsi:type="dcterms:W3CDTF">2016-04-08T07:54:10Z</dcterms:modified>
</cp:coreProperties>
</file>